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9" r:id="rId5"/>
    <p:sldId id="261" r:id="rId6"/>
    <p:sldId id="260" r:id="rId7"/>
    <p:sldId id="262" r:id="rId8"/>
    <p:sldId id="266" r:id="rId9"/>
    <p:sldId id="265" r:id="rId10"/>
    <p:sldId id="258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BwDAY3NqEc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s://www.youtube.com/watch?v=aEfd8NCivO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www.youtube.com/watch?v=1GwKr75tvVw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71802" y="0"/>
            <a:ext cx="5500726" cy="898545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B050"/>
                </a:solidFill>
              </a:rPr>
              <a:t>AHOJ DĚTI!</a:t>
            </a:r>
            <a:endParaRPr lang="cs-CZ" sz="3600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928670"/>
            <a:ext cx="7143768" cy="2286016"/>
          </a:xfrm>
        </p:spPr>
        <p:txBody>
          <a:bodyPr>
            <a:noAutofit/>
          </a:bodyPr>
          <a:lstStyle/>
          <a:p>
            <a:r>
              <a:rPr lang="cs-CZ" sz="2400" dirty="0" smtClean="0"/>
              <a:t>Blíží se další týden, kdy se nemůžeme bohužel všichni potkat ve školce a tak jsme si pro vás </a:t>
            </a:r>
            <a:r>
              <a:rPr lang="cs-CZ" sz="2400" dirty="0" smtClean="0"/>
              <a:t>připravily </a:t>
            </a:r>
            <a:r>
              <a:rPr lang="cs-CZ" sz="2400" dirty="0" smtClean="0"/>
              <a:t>pár úkolů a her, které si můžete s mámou, tátou, či sourozenci zahrát a vyzkoušet. 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/>
          </a:p>
        </p:txBody>
      </p:sp>
      <p:pic>
        <p:nvPicPr>
          <p:cNvPr id="1026" name="Picture 2" descr="https://svetkreativity.cz/wp-content/uploads/Nejkr%C3%A1sn%C4%9Bj%C5%A1%C3%AD-brzy-kvetouc%C3%AD-kv%C4%9Btiny-pro-va%C5%A1%C3%AD-zahrad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5972188" cy="757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i="1" dirty="0" smtClean="0"/>
              <a:t>Jak roste kytička? Co k tomu potřebuje?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14372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JARO DĚLÁ POKUSY, ZKUS I TY JEDEN</a:t>
            </a:r>
            <a:endParaRPr lang="cs-CZ" b="1" i="1" dirty="0"/>
          </a:p>
        </p:txBody>
      </p:sp>
      <p:sp>
        <p:nvSpPr>
          <p:cNvPr id="4" name="Zástupný symbol pro obsah 8"/>
          <p:cNvSpPr txBox="1">
            <a:spLocks/>
          </p:cNvSpPr>
          <p:nvPr/>
        </p:nvSpPr>
        <p:spPr>
          <a:xfrm>
            <a:off x="500034" y="2500306"/>
            <a:ext cx="6929486" cy="78581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2400" dirty="0" smtClean="0"/>
              <a:t>Postup: Na bílý papír, namaluj kytku, hezky ji vybarvi. Vystřihni a potom pokrč všechny lístky dovnitř. Kytka vodu potřebuje, vlož na hladinu vody a koukej co se bude dít.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SUS\Desktop\DISTANCNI VYUKA JARO\pokus\159837899_186415153293297_790918348622124948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6237" y="3519921"/>
            <a:ext cx="1753478" cy="1428760"/>
          </a:xfrm>
          <a:prstGeom prst="rect">
            <a:avLst/>
          </a:prstGeom>
          <a:noFill/>
        </p:spPr>
      </p:pic>
      <p:pic>
        <p:nvPicPr>
          <p:cNvPr id="1027" name="Picture 3" descr="C:\Users\ASUS\Desktop\DISTANCNI VYUKA JARO\pokus\159902861_166592605180336_3721453212150911612_n.jpg"/>
          <p:cNvPicPr>
            <a:picLocks noChangeAspect="1" noChangeArrowheads="1"/>
          </p:cNvPicPr>
          <p:nvPr/>
        </p:nvPicPr>
        <p:blipFill>
          <a:blip r:embed="rId3" cstate="print"/>
          <a:srcRect r="530" b="38720"/>
          <a:stretch>
            <a:fillRect/>
          </a:stretch>
        </p:blipFill>
        <p:spPr bwMode="auto">
          <a:xfrm rot="16200000">
            <a:off x="1844932" y="3512862"/>
            <a:ext cx="1739360" cy="1428760"/>
          </a:xfrm>
          <a:prstGeom prst="rect">
            <a:avLst/>
          </a:prstGeom>
          <a:noFill/>
        </p:spPr>
      </p:pic>
      <p:pic>
        <p:nvPicPr>
          <p:cNvPr id="1028" name="Picture 4" descr="C:\Users\ASUS\Desktop\DISTANCNI VYUKA JARO\pokus\159863509_287777199434703_914857048306255727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357562"/>
            <a:ext cx="1285884" cy="1714512"/>
          </a:xfrm>
          <a:prstGeom prst="rect">
            <a:avLst/>
          </a:prstGeom>
          <a:noFill/>
        </p:spPr>
      </p:pic>
      <p:pic>
        <p:nvPicPr>
          <p:cNvPr id="1029" name="Picture 5" descr="C:\Users\ASUS\Desktop\DISTANCNI VYUKA JARO\pokus\159800602_445080380140246_865522853303410070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357562"/>
            <a:ext cx="1285884" cy="1714512"/>
          </a:xfrm>
          <a:prstGeom prst="rect">
            <a:avLst/>
          </a:prstGeom>
          <a:noFill/>
        </p:spPr>
      </p:pic>
      <p:pic>
        <p:nvPicPr>
          <p:cNvPr id="1031" name="Picture 7" descr="C:\Users\ASUS\Desktop\DISTANCNI VYUKA JARO\pokus\1.jpg"/>
          <p:cNvPicPr>
            <a:picLocks noChangeAspect="1" noChangeArrowheads="1"/>
          </p:cNvPicPr>
          <p:nvPr/>
        </p:nvPicPr>
        <p:blipFill>
          <a:blip r:embed="rId6" cstate="print"/>
          <a:srcRect t="28863" b="7904"/>
          <a:stretch>
            <a:fillRect/>
          </a:stretch>
        </p:blipFill>
        <p:spPr bwMode="auto">
          <a:xfrm>
            <a:off x="1285852" y="5214950"/>
            <a:ext cx="1285884" cy="1445519"/>
          </a:xfrm>
          <a:prstGeom prst="rect">
            <a:avLst/>
          </a:prstGeom>
          <a:noFill/>
        </p:spPr>
      </p:pic>
      <p:pic>
        <p:nvPicPr>
          <p:cNvPr id="1032" name="Picture 8" descr="C:\Users\ASUS\Desktop\DISTANCNI VYUKA JARO\pokus\2.jpg"/>
          <p:cNvPicPr>
            <a:picLocks noChangeAspect="1" noChangeArrowheads="1"/>
          </p:cNvPicPr>
          <p:nvPr/>
        </p:nvPicPr>
        <p:blipFill>
          <a:blip r:embed="rId7" cstate="print"/>
          <a:srcRect t="17292" b="22557"/>
          <a:stretch>
            <a:fillRect/>
          </a:stretch>
        </p:blipFill>
        <p:spPr bwMode="auto">
          <a:xfrm>
            <a:off x="2714612" y="5214950"/>
            <a:ext cx="1357322" cy="1451467"/>
          </a:xfrm>
          <a:prstGeom prst="rect">
            <a:avLst/>
          </a:prstGeom>
          <a:noFill/>
        </p:spPr>
      </p:pic>
      <p:pic>
        <p:nvPicPr>
          <p:cNvPr id="1033" name="Picture 9" descr="C:\Users\ASUS\Desktop\DISTANCNI VYUKA JARO\pokus\3.jpg"/>
          <p:cNvPicPr>
            <a:picLocks noChangeAspect="1" noChangeArrowheads="1"/>
          </p:cNvPicPr>
          <p:nvPr/>
        </p:nvPicPr>
        <p:blipFill>
          <a:blip r:embed="rId8" cstate="print"/>
          <a:srcRect t="20128" b="26837"/>
          <a:stretch>
            <a:fillRect/>
          </a:stretch>
        </p:blipFill>
        <p:spPr bwMode="auto">
          <a:xfrm>
            <a:off x="4214810" y="5214950"/>
            <a:ext cx="1357322" cy="1432819"/>
          </a:xfrm>
          <a:prstGeom prst="rect">
            <a:avLst/>
          </a:prstGeom>
          <a:noFill/>
        </p:spPr>
      </p:pic>
      <p:pic>
        <p:nvPicPr>
          <p:cNvPr id="1034" name="Picture 10" descr="C:\Users\ASUS\Desktop\DISTANCNI VYUKA JARO\pokus\4.jpg"/>
          <p:cNvPicPr>
            <a:picLocks noChangeAspect="1" noChangeArrowheads="1"/>
          </p:cNvPicPr>
          <p:nvPr/>
        </p:nvPicPr>
        <p:blipFill>
          <a:blip r:embed="rId9" cstate="print"/>
          <a:srcRect t="15518" b="14080"/>
          <a:stretch>
            <a:fillRect/>
          </a:stretch>
        </p:blipFill>
        <p:spPr bwMode="auto">
          <a:xfrm>
            <a:off x="5715008" y="5214950"/>
            <a:ext cx="1428760" cy="1428736"/>
          </a:xfrm>
          <a:prstGeom prst="rect">
            <a:avLst/>
          </a:prstGeom>
          <a:noFill/>
        </p:spPr>
      </p:pic>
      <p:pic>
        <p:nvPicPr>
          <p:cNvPr id="1035" name="Picture 11" descr="C:\Users\ASUS\Desktop\DISTANCNI VYUKA JARO\pokus\5.jpg"/>
          <p:cNvPicPr>
            <a:picLocks noChangeAspect="1" noChangeArrowheads="1"/>
          </p:cNvPicPr>
          <p:nvPr/>
        </p:nvPicPr>
        <p:blipFill>
          <a:blip r:embed="rId10" cstate="print"/>
          <a:srcRect t="21282" b="22491"/>
          <a:stretch>
            <a:fillRect/>
          </a:stretch>
        </p:blipFill>
        <p:spPr bwMode="auto">
          <a:xfrm>
            <a:off x="7286644" y="5214950"/>
            <a:ext cx="1428760" cy="1428185"/>
          </a:xfrm>
          <a:prstGeom prst="rect">
            <a:avLst/>
          </a:prstGeom>
          <a:noFill/>
        </p:spPr>
      </p:pic>
      <p:sp>
        <p:nvSpPr>
          <p:cNvPr id="16" name="Zástupný symbol pro obsah 8"/>
          <p:cNvSpPr txBox="1">
            <a:spLocks/>
          </p:cNvSpPr>
          <p:nvPr/>
        </p:nvSpPr>
        <p:spPr>
          <a:xfrm>
            <a:off x="500034" y="5214950"/>
            <a:ext cx="500066" cy="1500222"/>
          </a:xfrm>
          <a:prstGeom prst="rect">
            <a:avLst/>
          </a:prstGeom>
        </p:spPr>
        <p:txBody>
          <a:bodyPr vert="wordArtVert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cs-CZ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Výsledek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631844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VYTVOŘ SI SVOU JARNÍ ZAHRÁDKU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72386" cy="828668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Potřebuješ k tomu jen temperové barvičky, štětec a vidličku </a:t>
            </a:r>
            <a:r>
              <a:rPr lang="cs-CZ" dirty="0" smtClean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2050" name="Picture 2" descr="C:\Users\ASUS\Desktop\DISTANCNI VYUKA JARO\91724742_1163203074029022_5872640411683520512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5238750" cy="3838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774720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Než ti barvičky uschnou a obrázek bude hotový, můžeš si s maminkou zazpívat nebo zahrát  hru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543048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www.youtube.com/watch?v=aEfd8NCivOs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www.youtube.com/watch?v=EBwDAY3NqEc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www.youtube.com/watch?v=1GwKr75tvVw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074" name="Picture 2" descr="C:\Users\ASUS\Desktop\DISTANCNI VYUKA JARO\no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0"/>
            <a:ext cx="3500430" cy="3071810"/>
          </a:xfrm>
          <a:prstGeom prst="rect">
            <a:avLst/>
          </a:prstGeom>
          <a:noFill/>
        </p:spPr>
      </p:pic>
      <p:pic>
        <p:nvPicPr>
          <p:cNvPr id="3076" name="Picture 4" descr="C:\Users\ASUS\Desktop\DISTANCNI VYUKA JARO\pampeliska.jf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786190"/>
            <a:ext cx="2571768" cy="2857520"/>
          </a:xfrm>
          <a:prstGeom prst="rect">
            <a:avLst/>
          </a:prstGeom>
          <a:noFill/>
        </p:spPr>
      </p:pic>
      <p:pic>
        <p:nvPicPr>
          <p:cNvPr id="3077" name="Picture 5" descr="C:\Users\ASUS\Desktop\DISTANCNI VYUKA JARO\jar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3076586"/>
            <a:ext cx="2650222" cy="3781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642942"/>
          </a:xfrm>
        </p:spPr>
        <p:txBody>
          <a:bodyPr/>
          <a:lstStyle/>
          <a:p>
            <a:r>
              <a:rPr lang="cs-CZ" b="1" i="1" dirty="0" smtClean="0"/>
              <a:t>Napodob sluníčko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Slunce během roku – předvádíme slunce pohybem. - Slunce v létě – stoj, paprsky – pravá paže ukazuje nahoru, levá dolů, pak vyměnit, pak upažit, předpažit, vzpažit, zapažit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Slunce na podzim – klek, paprsky – paže pokrčit v loktech, dlaně v pěst, střídání paží nahoru, dolů, vpřed, vzad, vlevo, vpravo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Slunce </a:t>
            </a:r>
            <a:r>
              <a:rPr lang="cs-CZ" dirty="0" smtClean="0"/>
              <a:t>v zimě – leh </a:t>
            </a:r>
            <a:r>
              <a:rPr lang="cs-CZ" dirty="0" smtClean="0"/>
              <a:t> </a:t>
            </a:r>
          </a:p>
          <a:p>
            <a:pPr>
              <a:buNone/>
            </a:pPr>
            <a:r>
              <a:rPr lang="cs-CZ" dirty="0" smtClean="0"/>
              <a:t>Slunce </a:t>
            </a:r>
            <a:r>
              <a:rPr lang="cs-CZ" dirty="0" smtClean="0"/>
              <a:t>na jaře – protáhnutí, zívnutí, klek, paprsky jako v létě - Následně můžeme ukazovat obrázky sluncí a děti na ně reagují pohybem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7467600" cy="50831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i="1" dirty="0" smtClean="0">
                <a:solidFill>
                  <a:schemeClr val="accent1">
                    <a:lumMod val="75000"/>
                  </a:schemeClr>
                </a:solidFill>
              </a:rPr>
              <a:t>užijte si spoustu legrace a doufáme, že se všichni brzy potkáme.</a:t>
            </a:r>
            <a:br>
              <a:rPr lang="cs-CZ" sz="53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5300" b="1" i="1" dirty="0" smtClean="0">
                <a:solidFill>
                  <a:schemeClr val="accent1">
                    <a:lumMod val="75000"/>
                  </a:schemeClr>
                </a:solidFill>
              </a:rPr>
              <a:t>Mějte se fanfárově.</a:t>
            </a:r>
            <a:br>
              <a:rPr lang="cs-CZ" sz="53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5300" b="1" i="1" dirty="0" smtClean="0">
                <a:solidFill>
                  <a:schemeClr val="accent1">
                    <a:lumMod val="75000"/>
                  </a:schemeClr>
                </a:solidFill>
              </a:rPr>
              <a:t>zdraví vás paní učitelky z </a:t>
            </a:r>
            <a:r>
              <a:rPr lang="cs-CZ" sz="5300" b="1" i="1" dirty="0" err="1" smtClean="0">
                <a:solidFill>
                  <a:schemeClr val="accent1">
                    <a:lumMod val="75000"/>
                  </a:schemeClr>
                </a:solidFill>
              </a:rPr>
              <a:t>mš</a:t>
            </a:r>
            <a:r>
              <a:rPr lang="cs-CZ" sz="5300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cs-CZ" sz="5300" b="1" i="1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cs-CZ" sz="53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785834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Blíží se nám konec zimy a přichází čas sluníčka, Proto jsem si pro vás připravila tuto pohádku, popros rodiče a společně si ji přečtěte.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7929618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1800" dirty="0" smtClean="0"/>
              <a:t>    Vykouklo sluníčko za bílým obláčkem, který plul po modré obloze. Sluníčko se protáhlo, zamrkalo a usmálo se na svět. Letos nastal jarní čas nějak brzy, ale kytičky už vykukují z hlíny, ptáčci začínají zpívat tak se sluníčko dalo do práce. Rozzářilo se na celou oblohu, zahnalo obláčky a začalo pomalu prohřívat zem. A jaro může začít.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Další den však bylo pošmourné ráno plné mraků a sluníčku dalo moc práce najít aspoň skulinku a nakouknout na svět. Mraky měly však převahu a tak sluníčko raději nabíralo síly, aby mraky přemohlo další den.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A skutečně, další ráno se sluníčko plnou silou nadechlo a mraky se polekaly a na mnoha místech se potrhaly a sluníčko s úsměvem posvítilo na nový den. Všimlo si, že ptáčků i kytiček zase trochu přibylo, objevilo se i několik berušek, které také zvědavě nahlédly, jestli už je dost teplo aby se mohly proletět. A tak jaro pokračovalo.</a:t>
            </a:r>
            <a:br>
              <a:rPr lang="cs-CZ" sz="1800" dirty="0" smtClean="0"/>
            </a:b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Brzy se všechno začalo zelenat, bzučely včelky a bylo stále tepleji. Sluníčko z jasné oblohy sledovalo jak se mu práce daří a spokojeně se usmívalo, protože jaro je tu.</a:t>
            </a: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7979" t="15156" r="9729" b="63020"/>
          <a:stretch>
            <a:fillRect/>
          </a:stretch>
        </p:blipFill>
        <p:spPr bwMode="auto">
          <a:xfrm>
            <a:off x="428596" y="2000240"/>
            <a:ext cx="78581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67600" cy="654032"/>
          </a:xfrm>
        </p:spPr>
        <p:txBody>
          <a:bodyPr/>
          <a:lstStyle/>
          <a:p>
            <a:r>
              <a:rPr lang="cs-CZ" b="1" i="1" dirty="0" smtClean="0"/>
              <a:t>POSLECHNI SI BÁSNIČKU </a:t>
            </a:r>
            <a:endParaRPr lang="cs-CZ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7467600" cy="631844"/>
          </a:xfrm>
        </p:spPr>
        <p:txBody>
          <a:bodyPr/>
          <a:lstStyle/>
          <a:p>
            <a:r>
              <a:rPr lang="cs-CZ" b="1" i="1" dirty="0" smtClean="0"/>
              <a:t>Vymaluj si omalovánku k pohádce</a:t>
            </a:r>
            <a:endParaRPr lang="cs-CZ" b="1" i="1" dirty="0"/>
          </a:p>
        </p:txBody>
      </p:sp>
      <p:pic>
        <p:nvPicPr>
          <p:cNvPr id="14" name="Picture 2" descr="C:\Users\ASUS\Desktop\DISTANCNI VYUKA JARO\kvetouci jaro.png"/>
          <p:cNvPicPr>
            <a:picLocks noChangeAspect="1" noChangeArrowheads="1"/>
          </p:cNvPicPr>
          <p:nvPr/>
        </p:nvPicPr>
        <p:blipFill>
          <a:blip r:embed="rId2"/>
          <a:srcRect l="952" t="21875" r="943" b="-1"/>
          <a:stretch>
            <a:fillRect/>
          </a:stretch>
        </p:blipFill>
        <p:spPr bwMode="auto">
          <a:xfrm>
            <a:off x="428596" y="807639"/>
            <a:ext cx="7358114" cy="605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14285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dirty="0" smtClean="0"/>
              <a:t>     V březnu začínají kvést první kytičky, začínají se sázet první semínka do skleníků, a na zahradě nás čeká spoustu práce. Proto kdo má možnost, utíkejte pomoct rodičům na zahrádku, nebo se vydejte na procházku do přírody. Jaro je i obdobím ptačího zpěvu. Zkuste se s rodiči na procházce zaposlouchat do zvuků, nebo si jen tak povídat o jaru. </a:t>
            </a:r>
          </a:p>
          <a:p>
            <a:pPr>
              <a:buNone/>
            </a:pPr>
            <a:r>
              <a:rPr lang="cs-CZ" sz="1600" dirty="0" smtClean="0"/>
              <a:t>	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" name="Picture 2" descr="C:\Users\ASUS\Desktop\DISTANCNI VYUKA JARO\malova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72001"/>
            <a:ext cx="8430511" cy="518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cs-CZ" b="1" i="1" dirty="0" smtClean="0"/>
              <a:t>Znáš kytičky které rostou na jaře?</a:t>
            </a:r>
            <a:endParaRPr lang="cs-CZ" b="1" i="1" dirty="0"/>
          </a:p>
        </p:txBody>
      </p:sp>
      <p:pic>
        <p:nvPicPr>
          <p:cNvPr id="6" name="Picture 3" descr="C:\Users\ASUS\Desktop\DISTANCNI VYUKA JARO\Jarní květiny - třísložkové karty a k nim omalovánky_files\7c82c6d242ee605580ad9442802d04b31491284710.png"/>
          <p:cNvPicPr>
            <a:picLocks noChangeAspect="1" noChangeArrowheads="1"/>
          </p:cNvPicPr>
          <p:nvPr/>
        </p:nvPicPr>
        <p:blipFill>
          <a:blip r:embed="rId2"/>
          <a:srcRect t="33003" b="33994"/>
          <a:stretch>
            <a:fillRect/>
          </a:stretch>
        </p:blipFill>
        <p:spPr bwMode="auto">
          <a:xfrm>
            <a:off x="4357686" y="1142984"/>
            <a:ext cx="4143404" cy="2004873"/>
          </a:xfrm>
          <a:prstGeom prst="rect">
            <a:avLst/>
          </a:prstGeom>
          <a:noFill/>
        </p:spPr>
      </p:pic>
      <p:pic>
        <p:nvPicPr>
          <p:cNvPr id="8" name="Picture 3" descr="C:\Users\ASUS\Desktop\DISTANCNI VYUKA JARO\Jarní květiny - třísložkové karty a k nim omalovánky_files\7c82c6d242ee605580ad9442802d04b31491284710.png"/>
          <p:cNvPicPr>
            <a:picLocks noChangeAspect="1" noChangeArrowheads="1"/>
          </p:cNvPicPr>
          <p:nvPr/>
        </p:nvPicPr>
        <p:blipFill>
          <a:blip r:embed="rId2"/>
          <a:srcRect b="66997"/>
          <a:stretch>
            <a:fillRect/>
          </a:stretch>
        </p:blipFill>
        <p:spPr bwMode="auto">
          <a:xfrm>
            <a:off x="357158" y="2857496"/>
            <a:ext cx="3929090" cy="1901173"/>
          </a:xfrm>
          <a:prstGeom prst="rect">
            <a:avLst/>
          </a:prstGeom>
          <a:noFill/>
        </p:spPr>
      </p:pic>
      <p:pic>
        <p:nvPicPr>
          <p:cNvPr id="9" name="Picture 3" descr="C:\Users\ASUS\Desktop\DISTANCNI VYUKA JARO\Jarní květiny - třísložkové karty a k nim omalovánky_files\7c82c6d242ee605580ad9442802d04b31491284710.png"/>
          <p:cNvPicPr>
            <a:picLocks noChangeAspect="1" noChangeArrowheads="1"/>
          </p:cNvPicPr>
          <p:nvPr/>
        </p:nvPicPr>
        <p:blipFill>
          <a:blip r:embed="rId2"/>
          <a:srcRect t="66006"/>
          <a:stretch>
            <a:fillRect/>
          </a:stretch>
        </p:blipFill>
        <p:spPr bwMode="auto">
          <a:xfrm>
            <a:off x="4286248" y="4650548"/>
            <a:ext cx="4429156" cy="2207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52" y="0"/>
            <a:ext cx="3929058" cy="571504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Poslouchej a hádej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0" y="785794"/>
            <a:ext cx="7829576" cy="4873752"/>
          </a:xfrm>
        </p:spPr>
        <p:txBody>
          <a:bodyPr>
            <a:normAutofit/>
          </a:bodyPr>
          <a:lstStyle/>
          <a:p>
            <a:r>
              <a:rPr lang="cs-CZ" dirty="0" smtClean="0"/>
              <a:t>Malá kytka celá bledá, ze sněhu ven cestu hledá. Při teplotě na nule rozkvétají _ _ _ _ _ _ _ .</a:t>
            </a:r>
          </a:p>
          <a:p>
            <a:endParaRPr lang="cs-CZ" dirty="0" smtClean="0"/>
          </a:p>
          <a:p>
            <a:r>
              <a:rPr lang="cs-CZ" dirty="0" smtClean="0"/>
              <a:t>Na velikém stonečku, </a:t>
            </a:r>
          </a:p>
          <a:p>
            <a:pPr>
              <a:buNone/>
            </a:pPr>
            <a:r>
              <a:rPr lang="cs-CZ" dirty="0" smtClean="0"/>
              <a:t>	spousta žlutých zvonečků. </a:t>
            </a:r>
          </a:p>
          <a:p>
            <a:pPr>
              <a:buNone/>
            </a:pPr>
            <a:r>
              <a:rPr lang="cs-CZ" dirty="0" smtClean="0"/>
              <a:t>	Každý z nich má k jaru klíč. </a:t>
            </a:r>
          </a:p>
          <a:p>
            <a:pPr>
              <a:buNone/>
            </a:pPr>
            <a:r>
              <a:rPr lang="cs-CZ" dirty="0" smtClean="0"/>
              <a:t>	Copak je to?</a:t>
            </a:r>
          </a:p>
          <a:p>
            <a:pPr>
              <a:buNone/>
            </a:pPr>
            <a:r>
              <a:rPr lang="cs-CZ" dirty="0" smtClean="0"/>
              <a:t>  	_ _ _ _ _ _ _ _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Fialové drobné květy, všechny včelky se k nim sletí. Hezky voní do dálky,  krásné drobné _ _ _ _ _ _ . </a:t>
            </a:r>
          </a:p>
          <a:p>
            <a:endParaRPr lang="cs-CZ" dirty="0" smtClean="0"/>
          </a:p>
        </p:txBody>
      </p:sp>
      <p:pic>
        <p:nvPicPr>
          <p:cNvPr id="31746" name="Picture 2" descr="C:\Users\ASUS\Desktop\DISTANCNI VYUKA JARO\hadanky.jpg"/>
          <p:cNvPicPr>
            <a:picLocks noChangeAspect="1" noChangeArrowheads="1"/>
          </p:cNvPicPr>
          <p:nvPr/>
        </p:nvPicPr>
        <p:blipFill>
          <a:blip r:embed="rId2"/>
          <a:srcRect l="74375" t="27335" r="4531" b="39479"/>
          <a:stretch>
            <a:fillRect/>
          </a:stretch>
        </p:blipFill>
        <p:spPr bwMode="auto">
          <a:xfrm>
            <a:off x="6572272" y="5429264"/>
            <a:ext cx="1285876" cy="1428735"/>
          </a:xfrm>
          <a:prstGeom prst="rect">
            <a:avLst/>
          </a:prstGeom>
          <a:noFill/>
        </p:spPr>
      </p:pic>
      <p:pic>
        <p:nvPicPr>
          <p:cNvPr id="5" name="Picture 2" descr="C:\Users\ASUS\Desktop\DISTANCNI VYUKA JARO\hadanky.jpg"/>
          <p:cNvPicPr>
            <a:picLocks noChangeAspect="1" noChangeArrowheads="1"/>
          </p:cNvPicPr>
          <p:nvPr/>
        </p:nvPicPr>
        <p:blipFill>
          <a:blip r:embed="rId2"/>
          <a:srcRect l="22812" t="10741" r="60781" b="56072"/>
          <a:stretch>
            <a:fillRect/>
          </a:stretch>
        </p:blipFill>
        <p:spPr bwMode="auto">
          <a:xfrm>
            <a:off x="7500958" y="0"/>
            <a:ext cx="1214446" cy="1785926"/>
          </a:xfrm>
          <a:prstGeom prst="rect">
            <a:avLst/>
          </a:prstGeom>
          <a:noFill/>
        </p:spPr>
      </p:pic>
      <p:pic>
        <p:nvPicPr>
          <p:cNvPr id="6" name="Picture 2" descr="C:\Users\ASUS\Desktop\DISTANCNI VYUKA JARO\hadanky.jpg"/>
          <p:cNvPicPr>
            <a:picLocks noChangeAspect="1" noChangeArrowheads="1"/>
          </p:cNvPicPr>
          <p:nvPr/>
        </p:nvPicPr>
        <p:blipFill>
          <a:blip r:embed="rId2"/>
          <a:srcRect l="7031" t="27655" r="75000" b="42478"/>
          <a:stretch>
            <a:fillRect/>
          </a:stretch>
        </p:blipFill>
        <p:spPr bwMode="auto">
          <a:xfrm>
            <a:off x="5286379" y="2071678"/>
            <a:ext cx="1764783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257544" cy="2043114"/>
          </a:xfrm>
        </p:spPr>
        <p:txBody>
          <a:bodyPr/>
          <a:lstStyle/>
          <a:p>
            <a:r>
              <a:rPr lang="cs-CZ" dirty="0" smtClean="0"/>
              <a:t>Kvítkům bzučí </a:t>
            </a:r>
          </a:p>
          <a:p>
            <a:pPr>
              <a:buNone/>
            </a:pPr>
            <a:r>
              <a:rPr lang="cs-CZ" dirty="0" smtClean="0"/>
              <a:t>	písničky,</a:t>
            </a:r>
          </a:p>
          <a:p>
            <a:pPr>
              <a:buNone/>
            </a:pPr>
            <a:r>
              <a:rPr lang="cs-CZ" dirty="0" smtClean="0"/>
              <a:t>	pracovité</a:t>
            </a:r>
          </a:p>
          <a:p>
            <a:pPr>
              <a:buNone/>
            </a:pPr>
            <a:r>
              <a:rPr lang="cs-CZ" dirty="0" smtClean="0"/>
              <a:t>	_ _ _ _ _ _ _ _.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3794" name="Picture 2" descr="C:\Users\ASUS\Desktop\DISTANCNI VYUKA JARO\dsfsfdfs.jpg"/>
          <p:cNvPicPr>
            <a:picLocks noChangeAspect="1" noChangeArrowheads="1"/>
          </p:cNvPicPr>
          <p:nvPr/>
        </p:nvPicPr>
        <p:blipFill>
          <a:blip r:embed="rId2"/>
          <a:srcRect b="8935"/>
          <a:stretch>
            <a:fillRect/>
          </a:stretch>
        </p:blipFill>
        <p:spPr bwMode="auto">
          <a:xfrm>
            <a:off x="3143240" y="-207762"/>
            <a:ext cx="5548327" cy="6807720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85720" y="4286256"/>
            <a:ext cx="3257544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cs-CZ" sz="2400" b="1" i="1" dirty="0" smtClean="0"/>
              <a:t>Pomůžeš včeličce opylovat kvítí?</a:t>
            </a:r>
            <a:endParaRPr kumimoji="0" lang="cs-CZ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57950" y="3643314"/>
            <a:ext cx="2571768" cy="654032"/>
          </a:xfrm>
        </p:spPr>
        <p:txBody>
          <a:bodyPr>
            <a:normAutofit fontScale="90000"/>
          </a:bodyPr>
          <a:lstStyle/>
          <a:p>
            <a:r>
              <a:rPr lang="cs-CZ" b="1" i="1" dirty="0" smtClean="0"/>
              <a:t>NAJDI STEJNOU KYTIČKU </a:t>
            </a:r>
            <a:br>
              <a:rPr lang="cs-CZ" b="1" i="1" dirty="0" smtClean="0"/>
            </a:br>
            <a:r>
              <a:rPr lang="cs-CZ" b="1" i="1" dirty="0" smtClean="0"/>
              <a:t/>
            </a:r>
            <a:br>
              <a:rPr lang="cs-CZ" b="1" i="1" dirty="0" smtClean="0"/>
            </a:br>
            <a:r>
              <a:rPr lang="cs-CZ" b="1" i="1" dirty="0" smtClean="0"/>
              <a:t>VYBARVI JI STEJNOU BARVIČKOU</a:t>
            </a:r>
            <a:endParaRPr lang="cs-CZ" b="1" i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4505" t="10638" r="4279" b="1595"/>
          <a:stretch>
            <a:fillRect/>
          </a:stretch>
        </p:blipFill>
        <p:spPr bwMode="auto">
          <a:xfrm>
            <a:off x="357158" y="714356"/>
            <a:ext cx="578647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389</TotalTime>
  <Words>457</Words>
  <PresentationFormat>Předvádění na obrazovce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AHOJ DĚTI!</vt:lpstr>
      <vt:lpstr>Blíží se nám konec zimy a přichází čas sluníčka, Proto jsem si pro vás připravila tuto pohádku, popros rodiče a společně si ji přečtěte.  </vt:lpstr>
      <vt:lpstr>POSLECHNI SI BÁSNIČKU </vt:lpstr>
      <vt:lpstr>Vymaluj si omalovánku k pohádce</vt:lpstr>
      <vt:lpstr>Snímek 5</vt:lpstr>
      <vt:lpstr>Znáš kytičky které rostou na jaře?</vt:lpstr>
      <vt:lpstr>Poslouchej a hádej</vt:lpstr>
      <vt:lpstr>Snímek 8</vt:lpstr>
      <vt:lpstr>NAJDI STEJNOU KYTIČKU   VYBARVI JI STEJNOU BARVIČKOU</vt:lpstr>
      <vt:lpstr>JARO DĚLÁ POKUSY, ZKUS I TY JEDEN</vt:lpstr>
      <vt:lpstr>VYTVOŘ SI SVOU JARNÍ ZAHRÁDKU</vt:lpstr>
      <vt:lpstr>Než ti barvičky uschnou a obrázek bude hotový, můžeš si s maminkou zazpívat nebo zahrát  hru</vt:lpstr>
      <vt:lpstr>Napodob sluníčko</vt:lpstr>
      <vt:lpstr> užijte si spoustu legrace a doufáme, že se všichni brzy potkáme. Mějte se fanfárově. zdraví vás paní učitelky z mš 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Vážení a milí rodiče a děti.</dc:title>
  <dc:creator>ASUS</dc:creator>
  <cp:lastModifiedBy>ASUS</cp:lastModifiedBy>
  <cp:revision>29</cp:revision>
  <dcterms:created xsi:type="dcterms:W3CDTF">2021-03-11T14:54:20Z</dcterms:created>
  <dcterms:modified xsi:type="dcterms:W3CDTF">2021-03-12T16:39:04Z</dcterms:modified>
</cp:coreProperties>
</file>