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6" r:id="rId4"/>
    <p:sldId id="273" r:id="rId5"/>
    <p:sldId id="257" r:id="rId6"/>
    <p:sldId id="263" r:id="rId7"/>
    <p:sldId id="267" r:id="rId8"/>
    <p:sldId id="264" r:id="rId9"/>
    <p:sldId id="269" r:id="rId10"/>
    <p:sldId id="271" r:id="rId11"/>
    <p:sldId id="261" r:id="rId12"/>
    <p:sldId id="268" r:id="rId13"/>
    <p:sldId id="262" r:id="rId14"/>
    <p:sldId id="265"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74" d="100"/>
          <a:sy n="74"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AEC9868-CA42-411E-8D42-D18EB9497685}" type="datetimeFigureOut">
              <a:rPr lang="cs-CZ" smtClean="0"/>
              <a:t>22.03.2021</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548BED-E52E-458C-B5FA-F2E1170CE028}"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1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AEC9868-CA42-411E-8D42-D18EB9497685}" type="datetimeFigureOut">
              <a:rPr lang="cs-CZ" smtClean="0"/>
              <a:t>22.03.2021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219813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AEC9868-CA42-411E-8D42-D18EB9497685}" type="datetimeFigureOut">
              <a:rPr lang="cs-CZ" smtClean="0"/>
              <a:t>22.03.2021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227911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AEC9868-CA42-411E-8D42-D18EB9497685}" type="datetimeFigureOut">
              <a:rPr lang="cs-CZ" smtClean="0"/>
              <a:t>22.03.2021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348763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2AEC9868-CA42-411E-8D42-D18EB9497685}" type="datetimeFigureOut">
              <a:rPr lang="cs-CZ" smtClean="0"/>
              <a:t>22.03.2021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F548BED-E52E-458C-B5FA-F2E1170CE028}"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83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AEC9868-CA42-411E-8D42-D18EB9497685}" type="datetimeFigureOut">
              <a:rPr lang="cs-CZ" smtClean="0"/>
              <a:t>22.03.2021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9320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AEC9868-CA42-411E-8D42-D18EB9497685}" type="datetimeFigureOut">
              <a:rPr lang="cs-CZ" smtClean="0"/>
              <a:t>22.03.2021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136133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AEC9868-CA42-411E-8D42-D18EB9497685}" type="datetimeFigureOut">
              <a:rPr lang="cs-CZ" smtClean="0"/>
              <a:t>22.03.2021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110342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C9868-CA42-411E-8D42-D18EB9497685}" type="datetimeFigureOut">
              <a:rPr lang="cs-CZ" smtClean="0"/>
              <a:t>22.03.2021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264167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2AEC9868-CA42-411E-8D42-D18EB9497685}" type="datetimeFigureOut">
              <a:rPr lang="cs-CZ" smtClean="0"/>
              <a:t>22.03.2021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57130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2AEC9868-CA42-411E-8D42-D18EB9497685}" type="datetimeFigureOut">
              <a:rPr lang="cs-CZ" smtClean="0"/>
              <a:t>22.03.2021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F548BED-E52E-458C-B5FA-F2E1170CE028}" type="slidenum">
              <a:rPr lang="cs-CZ" smtClean="0"/>
              <a:t>‹#›</a:t>
            </a:fld>
            <a:endParaRPr lang="cs-CZ"/>
          </a:p>
        </p:txBody>
      </p:sp>
    </p:spTree>
    <p:extLst>
      <p:ext uri="{BB962C8B-B14F-4D97-AF65-F5344CB8AC3E}">
        <p14:creationId xmlns:p14="http://schemas.microsoft.com/office/powerpoint/2010/main" val="204855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AEC9868-CA42-411E-8D42-D18EB9497685}" type="datetimeFigureOut">
              <a:rPr lang="cs-CZ" smtClean="0"/>
              <a:t>22.03.2021</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F548BED-E52E-458C-B5FA-F2E1170CE028}" type="slidenum">
              <a:rPr lang="cs-CZ" smtClean="0"/>
              <a:t>‹#›</a:t>
            </a:fld>
            <a:endParaRPr lang="cs-CZ"/>
          </a:p>
        </p:txBody>
      </p:sp>
    </p:spTree>
    <p:extLst>
      <p:ext uri="{BB962C8B-B14F-4D97-AF65-F5344CB8AC3E}">
        <p14:creationId xmlns:p14="http://schemas.microsoft.com/office/powerpoint/2010/main" val="9913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xpi_uepPNw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s.bystricka.predskolaci@centrum.c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obrazit zdrojový obrázek">
            <a:extLst>
              <a:ext uri="{FF2B5EF4-FFF2-40B4-BE49-F238E27FC236}">
                <a16:creationId xmlns:a16="http://schemas.microsoft.com/office/drawing/2014/main" xmlns="" id="{1C432878-5422-4558-B874-2E5E90D73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2839" y="349657"/>
            <a:ext cx="2233722" cy="221491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xmlns="" id="{5324DEA3-AEE6-455A-9AB6-3EC815DF7F94}"/>
              </a:ext>
            </a:extLst>
          </p:cNvPr>
          <p:cNvSpPr>
            <a:spLocks noGrp="1"/>
          </p:cNvSpPr>
          <p:nvPr>
            <p:ph type="ctrTitle"/>
          </p:nvPr>
        </p:nvSpPr>
        <p:spPr/>
        <p:txBody>
          <a:bodyPr/>
          <a:lstStyle/>
          <a:p>
            <a:r>
              <a:rPr lang="cs-CZ" dirty="0"/>
              <a:t>ZVÍŘÁTKA A MLÁĎATA</a:t>
            </a:r>
          </a:p>
        </p:txBody>
      </p:sp>
      <p:sp>
        <p:nvSpPr>
          <p:cNvPr id="3" name="Podnadpis 2">
            <a:extLst>
              <a:ext uri="{FF2B5EF4-FFF2-40B4-BE49-F238E27FC236}">
                <a16:creationId xmlns:a16="http://schemas.microsoft.com/office/drawing/2014/main" xmlns="" id="{11729D53-A9D2-4C72-85FE-C9F182F69658}"/>
              </a:ext>
            </a:extLst>
          </p:cNvPr>
          <p:cNvSpPr>
            <a:spLocks noGrp="1"/>
          </p:cNvSpPr>
          <p:nvPr>
            <p:ph type="subTitle" idx="1"/>
          </p:nvPr>
        </p:nvSpPr>
        <p:spPr>
          <a:xfrm>
            <a:off x="1452077" y="5565269"/>
            <a:ext cx="8767860" cy="1388165"/>
          </a:xfrm>
        </p:spPr>
        <p:txBody>
          <a:bodyPr/>
          <a:lstStyle/>
          <a:p>
            <a:endParaRPr lang="cs-CZ" dirty="0"/>
          </a:p>
        </p:txBody>
      </p:sp>
      <p:pic>
        <p:nvPicPr>
          <p:cNvPr id="1026" name="Picture 2" descr="Zobrazit zdrojový obrázek">
            <a:extLst>
              <a:ext uri="{FF2B5EF4-FFF2-40B4-BE49-F238E27FC236}">
                <a16:creationId xmlns:a16="http://schemas.microsoft.com/office/drawing/2014/main" xmlns="" id="{5BC1DD28-9C66-4D0D-A196-DE710A73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485" y="3808456"/>
            <a:ext cx="417195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2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0CA890-DB30-4F6A-A14A-C550471F7610}"/>
              </a:ext>
            </a:extLst>
          </p:cNvPr>
          <p:cNvSpPr>
            <a:spLocks noGrp="1"/>
          </p:cNvSpPr>
          <p:nvPr>
            <p:ph type="title"/>
          </p:nvPr>
        </p:nvSpPr>
        <p:spPr>
          <a:xfrm>
            <a:off x="1158240" y="473124"/>
            <a:ext cx="9845040" cy="1356360"/>
          </a:xfrm>
        </p:spPr>
        <p:txBody>
          <a:bodyPr>
            <a:normAutofit/>
          </a:bodyPr>
          <a:lstStyle/>
          <a:p>
            <a:r>
              <a:rPr lang="cs-CZ" sz="3400" dirty="0"/>
              <a:t>Zkuste si s </a:t>
            </a:r>
            <a:r>
              <a:rPr lang="cs-CZ" sz="3400" dirty="0" err="1"/>
              <a:t>Brumíkem</a:t>
            </a:r>
            <a:r>
              <a:rPr lang="cs-CZ" sz="3400" dirty="0"/>
              <a:t> vyrobit těsto a vymodelovat oblíbené zvířátko </a:t>
            </a:r>
            <a:r>
              <a:rPr lang="cs-CZ" sz="3400" dirty="0">
                <a:sym typeface="Wingdings" panose="05000000000000000000" pitchFamily="2" charset="2"/>
              </a:rPr>
              <a:t> (variantou může být plastelína)</a:t>
            </a:r>
            <a:endParaRPr lang="cs-CZ" sz="3400" dirty="0"/>
          </a:p>
        </p:txBody>
      </p:sp>
      <p:pic>
        <p:nvPicPr>
          <p:cNvPr id="4" name="Zástupný symbol pro obsah 3">
            <a:extLst>
              <a:ext uri="{FF2B5EF4-FFF2-40B4-BE49-F238E27FC236}">
                <a16:creationId xmlns:a16="http://schemas.microsoft.com/office/drawing/2014/main" xmlns="" id="{52F45395-F0E3-45D7-8739-20A5003DDF00}"/>
              </a:ext>
            </a:extLst>
          </p:cNvPr>
          <p:cNvPicPr>
            <a:picLocks noGrp="1" noChangeAspect="1"/>
          </p:cNvPicPr>
          <p:nvPr>
            <p:ph idx="1"/>
          </p:nvPr>
        </p:nvPicPr>
        <p:blipFill rotWithShape="1">
          <a:blip r:embed="rId2"/>
          <a:srcRect l="19101" t="16622" r="16334" b="7829"/>
          <a:stretch/>
        </p:blipFill>
        <p:spPr>
          <a:xfrm>
            <a:off x="1838960" y="1571640"/>
            <a:ext cx="7609841" cy="5008687"/>
          </a:xfrm>
          <a:prstGeom prst="rect">
            <a:avLst/>
          </a:prstGeom>
        </p:spPr>
      </p:pic>
    </p:spTree>
    <p:extLst>
      <p:ext uri="{BB962C8B-B14F-4D97-AF65-F5344CB8AC3E}">
        <p14:creationId xmlns:p14="http://schemas.microsoft.com/office/powerpoint/2010/main" val="192737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6">
            <a:extLst>
              <a:ext uri="{FF2B5EF4-FFF2-40B4-BE49-F238E27FC236}">
                <a16:creationId xmlns:a16="http://schemas.microsoft.com/office/drawing/2014/main" xmlns="" id="{36D1D247-937D-4276-9997-4828AE011532}"/>
              </a:ext>
            </a:extLst>
          </p:cNvPr>
          <p:cNvSpPr>
            <a:spLocks noGrp="1"/>
          </p:cNvSpPr>
          <p:nvPr>
            <p:ph type="body" idx="1"/>
          </p:nvPr>
        </p:nvSpPr>
        <p:spPr>
          <a:xfrm>
            <a:off x="1420940" y="525948"/>
            <a:ext cx="8769096" cy="1363806"/>
          </a:xfrm>
        </p:spPr>
        <p:txBody>
          <a:bodyPr>
            <a:normAutofit/>
          </a:bodyPr>
          <a:lstStyle/>
          <a:p>
            <a:r>
              <a:rPr lang="cs-CZ" sz="3200" dirty="0">
                <a:solidFill>
                  <a:schemeClr val="tx1"/>
                </a:solidFill>
              </a:rPr>
              <a:t>Umíš správně přiřadit mláďátka k mamince?</a:t>
            </a:r>
          </a:p>
        </p:txBody>
      </p:sp>
      <p:pic>
        <p:nvPicPr>
          <p:cNvPr id="5" name="Zástupný symbol pro obsah 4">
            <a:extLst>
              <a:ext uri="{FF2B5EF4-FFF2-40B4-BE49-F238E27FC236}">
                <a16:creationId xmlns:a16="http://schemas.microsoft.com/office/drawing/2014/main" xmlns="" id="{58EA9E71-8998-44A4-A7E5-61DDD7E8F77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064226" y="1207851"/>
            <a:ext cx="4063547" cy="5418616"/>
          </a:xfrm>
        </p:spPr>
      </p:pic>
    </p:spTree>
    <p:extLst>
      <p:ext uri="{BB962C8B-B14F-4D97-AF65-F5344CB8AC3E}">
        <p14:creationId xmlns:p14="http://schemas.microsoft.com/office/powerpoint/2010/main" val="130961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1640A15-9709-4F52-92AF-788F4B043516}"/>
              </a:ext>
            </a:extLst>
          </p:cNvPr>
          <p:cNvSpPr>
            <a:spLocks noGrp="1"/>
          </p:cNvSpPr>
          <p:nvPr>
            <p:ph type="title"/>
          </p:nvPr>
        </p:nvSpPr>
        <p:spPr>
          <a:xfrm>
            <a:off x="1044678" y="507345"/>
            <a:ext cx="4972664" cy="1468939"/>
          </a:xfrm>
        </p:spPr>
        <p:txBody>
          <a:bodyPr/>
          <a:lstStyle/>
          <a:p>
            <a:r>
              <a:rPr lang="cs-CZ" dirty="0"/>
              <a:t>Vyrob si kuřátko – zápich do květináče</a:t>
            </a:r>
          </a:p>
        </p:txBody>
      </p:sp>
      <p:pic>
        <p:nvPicPr>
          <p:cNvPr id="5124" name="Picture 4" descr="https://i.pinimg.com/564x/10/ff/fd/10fffdb152e10baa7c3462097b367a8b.jpg">
            <a:extLst>
              <a:ext uri="{FF2B5EF4-FFF2-40B4-BE49-F238E27FC236}">
                <a16:creationId xmlns:a16="http://schemas.microsoft.com/office/drawing/2014/main" xmlns="" id="{925DCAE7-47FE-425B-8945-95BF6E62BF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09172" y="1096963"/>
            <a:ext cx="3498056" cy="466407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text 3">
            <a:extLst>
              <a:ext uri="{FF2B5EF4-FFF2-40B4-BE49-F238E27FC236}">
                <a16:creationId xmlns:a16="http://schemas.microsoft.com/office/drawing/2014/main" xmlns="" id="{31F554D3-70B2-4D21-9571-4C5E9B6398B7}"/>
              </a:ext>
            </a:extLst>
          </p:cNvPr>
          <p:cNvSpPr>
            <a:spLocks noGrp="1"/>
          </p:cNvSpPr>
          <p:nvPr>
            <p:ph type="body" sz="half" idx="2"/>
          </p:nvPr>
        </p:nvSpPr>
        <p:spPr>
          <a:xfrm>
            <a:off x="1143000" y="2212258"/>
            <a:ext cx="4874342" cy="3962400"/>
          </a:xfrm>
        </p:spPr>
        <p:txBody>
          <a:bodyPr>
            <a:normAutofit/>
          </a:bodyPr>
          <a:lstStyle/>
          <a:p>
            <a:r>
              <a:rPr lang="cs-CZ" dirty="0"/>
              <a:t>Budeš potřebovat:</a:t>
            </a:r>
          </a:p>
          <a:p>
            <a:pPr marL="285750" indent="-285750">
              <a:buFont typeface="Wingdings" panose="05000000000000000000" pitchFamily="2" charset="2"/>
              <a:buChar char="q"/>
            </a:pPr>
            <a:r>
              <a:rPr lang="cs-CZ" dirty="0">
                <a:solidFill>
                  <a:schemeClr val="tx1"/>
                </a:solidFill>
              </a:rPr>
              <a:t>Špejli</a:t>
            </a:r>
          </a:p>
          <a:p>
            <a:pPr marL="285750" indent="-285750">
              <a:buFont typeface="Wingdings" panose="05000000000000000000" pitchFamily="2" charset="2"/>
              <a:buChar char="q"/>
            </a:pPr>
            <a:r>
              <a:rPr lang="cs-CZ" dirty="0">
                <a:solidFill>
                  <a:schemeClr val="tx1"/>
                </a:solidFill>
              </a:rPr>
              <a:t>Odličovací tamponky</a:t>
            </a:r>
          </a:p>
          <a:p>
            <a:pPr marL="285750" indent="-285750">
              <a:buFont typeface="Wingdings" panose="05000000000000000000" pitchFamily="2" charset="2"/>
              <a:buChar char="q"/>
            </a:pPr>
            <a:r>
              <a:rPr lang="cs-CZ" dirty="0">
                <a:solidFill>
                  <a:schemeClr val="tx1"/>
                </a:solidFill>
              </a:rPr>
              <a:t>Pohyblivé oči nebo oči, zobáček a nožičky vystřihni z papíru</a:t>
            </a:r>
          </a:p>
          <a:p>
            <a:pPr marL="285750" indent="-285750">
              <a:buFont typeface="Wingdings" panose="05000000000000000000" pitchFamily="2" charset="2"/>
              <a:buChar char="q"/>
            </a:pPr>
            <a:r>
              <a:rPr lang="cs-CZ" dirty="0">
                <a:solidFill>
                  <a:schemeClr val="tx1"/>
                </a:solidFill>
              </a:rPr>
              <a:t>Lepidlo</a:t>
            </a:r>
          </a:p>
          <a:p>
            <a:pPr marL="285750" indent="-285750">
              <a:buFont typeface="Wingdings" panose="05000000000000000000" pitchFamily="2" charset="2"/>
              <a:buChar char="q"/>
            </a:pPr>
            <a:r>
              <a:rPr lang="cs-CZ" dirty="0">
                <a:solidFill>
                  <a:schemeClr val="tx1"/>
                </a:solidFill>
              </a:rPr>
              <a:t>Žlutou barvu a štětec (nebo houbičku)</a:t>
            </a:r>
          </a:p>
          <a:p>
            <a:endParaRPr lang="cs-CZ" dirty="0"/>
          </a:p>
          <a:p>
            <a:r>
              <a:rPr lang="cs-CZ" dirty="0"/>
              <a:t>Stačí chvilka práce a kuřátko je na světě. </a:t>
            </a:r>
            <a:r>
              <a:rPr lang="cs-CZ" dirty="0">
                <a:sym typeface="Wingdings" panose="05000000000000000000" pitchFamily="2" charset="2"/>
              </a:rPr>
              <a:t> Teď můžeš mamince nebo babičce odzdobit květináč.</a:t>
            </a:r>
            <a:br>
              <a:rPr lang="cs-CZ" dirty="0">
                <a:sym typeface="Wingdings" panose="05000000000000000000" pitchFamily="2" charset="2"/>
              </a:rPr>
            </a:br>
            <a:endParaRPr lang="cs-CZ" dirty="0"/>
          </a:p>
        </p:txBody>
      </p:sp>
    </p:spTree>
    <p:extLst>
      <p:ext uri="{BB962C8B-B14F-4D97-AF65-F5344CB8AC3E}">
        <p14:creationId xmlns:p14="http://schemas.microsoft.com/office/powerpoint/2010/main" val="17928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C4C4B52-B933-4ED2-A013-DD96706B1F76}"/>
              </a:ext>
            </a:extLst>
          </p:cNvPr>
          <p:cNvSpPr>
            <a:spLocks noGrp="1"/>
          </p:cNvSpPr>
          <p:nvPr>
            <p:ph type="title"/>
          </p:nvPr>
        </p:nvSpPr>
        <p:spPr>
          <a:xfrm>
            <a:off x="297541" y="551764"/>
            <a:ext cx="10871201" cy="740228"/>
          </a:xfrm>
        </p:spPr>
        <p:txBody>
          <a:bodyPr>
            <a:normAutofit fontScale="90000"/>
          </a:bodyPr>
          <a:lstStyle/>
          <a:p>
            <a:r>
              <a:rPr lang="cs-CZ" dirty="0"/>
              <a:t>Najdeš správný stín a pojmenuješ zvířátka? Znáš jejich mláďátka? </a:t>
            </a:r>
          </a:p>
        </p:txBody>
      </p:sp>
      <p:pic>
        <p:nvPicPr>
          <p:cNvPr id="5" name="Zástupný symbol pro obsah 4">
            <a:extLst>
              <a:ext uri="{FF2B5EF4-FFF2-40B4-BE49-F238E27FC236}">
                <a16:creationId xmlns:a16="http://schemas.microsoft.com/office/drawing/2014/main" xmlns="" id="{73544141-CF81-4ADF-A995-4E52755C90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05" t="10569" r="2971" b="2747"/>
          <a:stretch/>
        </p:blipFill>
        <p:spPr>
          <a:xfrm>
            <a:off x="3831771" y="921878"/>
            <a:ext cx="4528457" cy="5609552"/>
          </a:xfrm>
        </p:spPr>
      </p:pic>
    </p:spTree>
    <p:extLst>
      <p:ext uri="{BB962C8B-B14F-4D97-AF65-F5344CB8AC3E}">
        <p14:creationId xmlns:p14="http://schemas.microsoft.com/office/powerpoint/2010/main" val="279041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C6DD85A-2980-4282-B66D-029055AB44A8}"/>
              </a:ext>
            </a:extLst>
          </p:cNvPr>
          <p:cNvSpPr>
            <a:spLocks noGrp="1"/>
          </p:cNvSpPr>
          <p:nvPr>
            <p:ph type="title"/>
          </p:nvPr>
        </p:nvSpPr>
        <p:spPr>
          <a:xfrm>
            <a:off x="1127022" y="334297"/>
            <a:ext cx="9937955" cy="1248697"/>
          </a:xfrm>
        </p:spPr>
        <p:txBody>
          <a:bodyPr/>
          <a:lstStyle/>
          <a:p>
            <a:r>
              <a:rPr lang="cs-CZ" dirty="0"/>
              <a:t>Na závěr si můžete zazpívat a zatancovat</a:t>
            </a:r>
          </a:p>
        </p:txBody>
      </p:sp>
      <p:sp>
        <p:nvSpPr>
          <p:cNvPr id="3" name="Zástupný symbol pro obsah 2">
            <a:extLst>
              <a:ext uri="{FF2B5EF4-FFF2-40B4-BE49-F238E27FC236}">
                <a16:creationId xmlns:a16="http://schemas.microsoft.com/office/drawing/2014/main" xmlns="" id="{43C4DBBC-5D64-4955-95E3-76EBE90DB903}"/>
              </a:ext>
            </a:extLst>
          </p:cNvPr>
          <p:cNvSpPr>
            <a:spLocks noGrp="1"/>
          </p:cNvSpPr>
          <p:nvPr>
            <p:ph idx="1"/>
          </p:nvPr>
        </p:nvSpPr>
        <p:spPr>
          <a:xfrm>
            <a:off x="560440" y="1406013"/>
            <a:ext cx="10628516" cy="4729175"/>
          </a:xfrm>
        </p:spPr>
        <p:txBody>
          <a:bodyPr/>
          <a:lstStyle/>
          <a:p>
            <a:pPr marL="45720" indent="0">
              <a:buNone/>
            </a:pPr>
            <a:r>
              <a:rPr lang="cs-CZ" u="sng" dirty="0">
                <a:hlinkClick r:id="rId2"/>
              </a:rPr>
              <a:t>Jakou znáš písničku o zvířátkách? („Skákal pes“, „Kočka leze dírou“….) </a:t>
            </a:r>
          </a:p>
          <a:p>
            <a:pPr marL="45720" indent="0">
              <a:buNone/>
            </a:pPr>
            <a:r>
              <a:rPr lang="cs-CZ" u="sng" dirty="0">
                <a:hlinkClick r:id="rId2"/>
              </a:rPr>
              <a:t>Když jsem já sloužil - Písničky pro děti a nejmenší – </a:t>
            </a:r>
            <a:r>
              <a:rPr lang="cs-CZ" u="sng" dirty="0" err="1">
                <a:hlinkClick r:id="rId2"/>
              </a:rPr>
              <a:t>YouTube</a:t>
            </a:r>
            <a:r>
              <a:rPr lang="cs-CZ" u="sng" dirty="0"/>
              <a:t> (rozklikni </a:t>
            </a:r>
            <a:r>
              <a:rPr lang="cs-CZ" u="sng" dirty="0" err="1"/>
              <a:t>ctrl+klik</a:t>
            </a:r>
            <a:r>
              <a:rPr lang="cs-CZ" u="sng" dirty="0"/>
              <a:t>)</a:t>
            </a:r>
            <a:endParaRPr lang="cs-CZ" dirty="0"/>
          </a:p>
          <a:p>
            <a:endParaRPr lang="cs-CZ" dirty="0"/>
          </a:p>
        </p:txBody>
      </p:sp>
      <p:pic>
        <p:nvPicPr>
          <p:cNvPr id="2054" name="Picture 6" descr="Zobrazit zdrojový obrázek">
            <a:extLst>
              <a:ext uri="{FF2B5EF4-FFF2-40B4-BE49-F238E27FC236}">
                <a16:creationId xmlns:a16="http://schemas.microsoft.com/office/drawing/2014/main" xmlns="" id="{5FAFB3FE-FB13-4EFD-9439-21457EB72A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619" r="-2857" b="11111"/>
          <a:stretch/>
        </p:blipFill>
        <p:spPr bwMode="auto">
          <a:xfrm>
            <a:off x="6193016" y="2795014"/>
            <a:ext cx="5110030" cy="34599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obrazit zdrojový obrázek">
            <a:extLst>
              <a:ext uri="{FF2B5EF4-FFF2-40B4-BE49-F238E27FC236}">
                <a16:creationId xmlns:a16="http://schemas.microsoft.com/office/drawing/2014/main" xmlns="" id="{7D969A1A-C5D9-442E-9258-A043291BE2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4444" r="-1785" b="52805"/>
          <a:stretch/>
        </p:blipFill>
        <p:spPr bwMode="auto">
          <a:xfrm>
            <a:off x="725450" y="2254431"/>
            <a:ext cx="5635055" cy="399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0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xmlns="" id="{2598E6DE-0B86-44CF-ACB8-ADB8D5B09C66}"/>
              </a:ext>
            </a:extLst>
          </p:cNvPr>
          <p:cNvSpPr>
            <a:spLocks noGrp="1"/>
          </p:cNvSpPr>
          <p:nvPr>
            <p:ph idx="1"/>
          </p:nvPr>
        </p:nvSpPr>
        <p:spPr>
          <a:xfrm>
            <a:off x="816078" y="983226"/>
            <a:ext cx="10199794" cy="5112774"/>
          </a:xfrm>
        </p:spPr>
        <p:txBody>
          <a:bodyPr>
            <a:noAutofit/>
          </a:bodyPr>
          <a:lstStyle/>
          <a:p>
            <a:pPr marL="45720" indent="0">
              <a:buNone/>
            </a:pPr>
            <a:r>
              <a:rPr lang="cs-CZ" sz="3200" dirty="0">
                <a:solidFill>
                  <a:schemeClr val="tx1"/>
                </a:solidFill>
              </a:rPr>
              <a:t>Snad se Vám všechny úkoly líbily a kdybyste děti chtěly, můžete nám poslat na email: </a:t>
            </a:r>
            <a:r>
              <a:rPr lang="cs-CZ" sz="3200" dirty="0">
                <a:solidFill>
                  <a:schemeClr val="tx1"/>
                </a:solidFill>
                <a:hlinkClick r:id="rId2"/>
              </a:rPr>
              <a:t>ms.bystricka.predskolaci@centrum.cz</a:t>
            </a:r>
            <a:r>
              <a:rPr lang="cs-CZ" sz="3200" dirty="0">
                <a:solidFill>
                  <a:schemeClr val="tx1"/>
                </a:solidFill>
              </a:rPr>
              <a:t> (</a:t>
            </a:r>
            <a:r>
              <a:rPr lang="cs-CZ" sz="2800" dirty="0">
                <a:solidFill>
                  <a:schemeClr val="tx1"/>
                </a:solidFill>
              </a:rPr>
              <a:t>předmět: MLÁĎATA</a:t>
            </a:r>
            <a:r>
              <a:rPr lang="cs-CZ" sz="3200" dirty="0">
                <a:solidFill>
                  <a:schemeClr val="tx1"/>
                </a:solidFill>
              </a:rPr>
              <a:t>),</a:t>
            </a:r>
            <a:br>
              <a:rPr lang="cs-CZ" sz="3200" dirty="0">
                <a:solidFill>
                  <a:schemeClr val="tx1"/>
                </a:solidFill>
              </a:rPr>
            </a:br>
            <a:r>
              <a:rPr lang="cs-CZ" sz="3200" dirty="0">
                <a:solidFill>
                  <a:schemeClr val="tx1"/>
                </a:solidFill>
              </a:rPr>
              <a:t/>
            </a:r>
            <a:br>
              <a:rPr lang="cs-CZ" sz="3200" dirty="0">
                <a:solidFill>
                  <a:schemeClr val="tx1"/>
                </a:solidFill>
              </a:rPr>
            </a:br>
            <a:r>
              <a:rPr lang="cs-CZ" sz="3200" dirty="0">
                <a:solidFill>
                  <a:schemeClr val="tx1"/>
                </a:solidFill>
              </a:rPr>
              <a:t>jak se Vám dařilo a pochlubit se vytvořenými kuřátky a vymodelovanými zvířátky. </a:t>
            </a:r>
            <a:r>
              <a:rPr lang="cs-CZ" sz="3200" dirty="0">
                <a:solidFill>
                  <a:schemeClr val="tx1"/>
                </a:solidFill>
                <a:sym typeface="Wingdings" panose="05000000000000000000" pitchFamily="2" charset="2"/>
              </a:rPr>
              <a:t> </a:t>
            </a:r>
            <a:br>
              <a:rPr lang="cs-CZ" sz="3200" dirty="0">
                <a:solidFill>
                  <a:schemeClr val="tx1"/>
                </a:solidFill>
                <a:sym typeface="Wingdings" panose="05000000000000000000" pitchFamily="2" charset="2"/>
              </a:rPr>
            </a:br>
            <a:r>
              <a:rPr lang="cs-CZ" sz="3200" dirty="0">
                <a:solidFill>
                  <a:schemeClr val="tx1"/>
                </a:solidFill>
                <a:sym typeface="Wingdings" panose="05000000000000000000" pitchFamily="2" charset="2"/>
              </a:rPr>
              <a:t/>
            </a:r>
            <a:br>
              <a:rPr lang="cs-CZ" sz="3200" dirty="0">
                <a:solidFill>
                  <a:schemeClr val="tx1"/>
                </a:solidFill>
                <a:sym typeface="Wingdings" panose="05000000000000000000" pitchFamily="2" charset="2"/>
              </a:rPr>
            </a:br>
            <a:r>
              <a:rPr lang="cs-CZ" sz="3200" dirty="0">
                <a:solidFill>
                  <a:schemeClr val="tx1"/>
                </a:solidFill>
                <a:sym typeface="Wingdings" panose="05000000000000000000" pitchFamily="2" charset="2"/>
              </a:rPr>
              <a:t/>
            </a:r>
            <a:br>
              <a:rPr lang="cs-CZ" sz="3200" dirty="0">
                <a:solidFill>
                  <a:schemeClr val="tx1"/>
                </a:solidFill>
                <a:sym typeface="Wingdings" panose="05000000000000000000" pitchFamily="2" charset="2"/>
              </a:rPr>
            </a:br>
            <a:r>
              <a:rPr lang="cs-CZ" sz="3200" dirty="0">
                <a:solidFill>
                  <a:schemeClr val="tx1"/>
                </a:solidFill>
                <a:sym typeface="Wingdings" panose="05000000000000000000" pitchFamily="2" charset="2"/>
              </a:rPr>
              <a:t>Brzy milé děti a rodiče na viděnou!</a:t>
            </a:r>
          </a:p>
          <a:p>
            <a:pPr marL="45720" indent="0">
              <a:buNone/>
            </a:pPr>
            <a:r>
              <a:rPr lang="cs-CZ" sz="3200" dirty="0">
                <a:solidFill>
                  <a:schemeClr val="tx1"/>
                </a:solidFill>
                <a:sym typeface="Wingdings" panose="05000000000000000000" pitchFamily="2" charset="2"/>
              </a:rPr>
              <a:t/>
            </a:r>
            <a:br>
              <a:rPr lang="cs-CZ" sz="3200" dirty="0">
                <a:solidFill>
                  <a:schemeClr val="tx1"/>
                </a:solidFill>
                <a:sym typeface="Wingdings" panose="05000000000000000000" pitchFamily="2" charset="2"/>
              </a:rPr>
            </a:br>
            <a:r>
              <a:rPr lang="cs-CZ" sz="3200" dirty="0">
                <a:solidFill>
                  <a:schemeClr val="tx1"/>
                </a:solidFill>
                <a:sym typeface="Wingdings" panose="05000000000000000000" pitchFamily="2" charset="2"/>
              </a:rPr>
              <a:t>Vaše paní učitelky </a:t>
            </a:r>
          </a:p>
        </p:txBody>
      </p:sp>
    </p:spTree>
    <p:extLst>
      <p:ext uri="{BB962C8B-B14F-4D97-AF65-F5344CB8AC3E}">
        <p14:creationId xmlns:p14="http://schemas.microsoft.com/office/powerpoint/2010/main" val="391826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127B7C6-E427-4571-8317-3BBAF7CB0BA9}"/>
              </a:ext>
            </a:extLst>
          </p:cNvPr>
          <p:cNvSpPr>
            <a:spLocks noGrp="1"/>
          </p:cNvSpPr>
          <p:nvPr>
            <p:ph type="title"/>
          </p:nvPr>
        </p:nvSpPr>
        <p:spPr/>
        <p:txBody>
          <a:bodyPr/>
          <a:lstStyle/>
          <a:p>
            <a:r>
              <a:rPr lang="cs-CZ" dirty="0"/>
              <a:t>Omalovánka</a:t>
            </a:r>
          </a:p>
        </p:txBody>
      </p:sp>
      <p:pic>
        <p:nvPicPr>
          <p:cNvPr id="5" name="Zástupný symbol pro obsah 4">
            <a:extLst>
              <a:ext uri="{FF2B5EF4-FFF2-40B4-BE49-F238E27FC236}">
                <a16:creationId xmlns:a16="http://schemas.microsoft.com/office/drawing/2014/main" xmlns="" id="{D3003D15-E8FD-4D7C-8AB3-0EB6EAB9C8AE}"/>
              </a:ext>
            </a:extLst>
          </p:cNvPr>
          <p:cNvPicPr>
            <a:picLocks noGrp="1" noChangeAspect="1"/>
          </p:cNvPicPr>
          <p:nvPr>
            <p:ph idx="1"/>
          </p:nvPr>
        </p:nvPicPr>
        <p:blipFill rotWithShape="1">
          <a:blip r:embed="rId2"/>
          <a:srcRect l="33773" t="15493" r="36947" b="10692"/>
          <a:stretch/>
        </p:blipFill>
        <p:spPr>
          <a:xfrm>
            <a:off x="5384800" y="464457"/>
            <a:ext cx="4165600" cy="5907314"/>
          </a:xfrm>
          <a:prstGeom prst="rect">
            <a:avLst/>
          </a:prstGeom>
        </p:spPr>
      </p:pic>
    </p:spTree>
    <p:extLst>
      <p:ext uri="{BB962C8B-B14F-4D97-AF65-F5344CB8AC3E}">
        <p14:creationId xmlns:p14="http://schemas.microsoft.com/office/powerpoint/2010/main" val="275354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65AACB2-CAA1-4939-84B0-B8E28E90DA1E}"/>
              </a:ext>
            </a:extLst>
          </p:cNvPr>
          <p:cNvSpPr>
            <a:spLocks noGrp="1"/>
          </p:cNvSpPr>
          <p:nvPr>
            <p:ph type="title"/>
          </p:nvPr>
        </p:nvSpPr>
        <p:spPr/>
        <p:txBody>
          <a:bodyPr/>
          <a:lstStyle/>
          <a:p>
            <a:r>
              <a:rPr lang="cs-CZ" dirty="0"/>
              <a:t>Milé děti, </a:t>
            </a:r>
          </a:p>
        </p:txBody>
      </p:sp>
      <p:sp>
        <p:nvSpPr>
          <p:cNvPr id="3" name="Zástupný symbol pro obsah 2">
            <a:extLst>
              <a:ext uri="{FF2B5EF4-FFF2-40B4-BE49-F238E27FC236}">
                <a16:creationId xmlns:a16="http://schemas.microsoft.com/office/drawing/2014/main" xmlns="" id="{EA458AA3-B57D-480B-91AA-3DB5F480686D}"/>
              </a:ext>
            </a:extLst>
          </p:cNvPr>
          <p:cNvSpPr>
            <a:spLocks noGrp="1"/>
          </p:cNvSpPr>
          <p:nvPr>
            <p:ph idx="1"/>
          </p:nvPr>
        </p:nvSpPr>
        <p:spPr>
          <a:xfrm>
            <a:off x="1143000" y="1700981"/>
            <a:ext cx="9996948" cy="4395019"/>
          </a:xfrm>
        </p:spPr>
        <p:txBody>
          <a:bodyPr>
            <a:noAutofit/>
          </a:bodyPr>
          <a:lstStyle/>
          <a:p>
            <a:pPr marL="45720" indent="0">
              <a:buNone/>
            </a:pPr>
            <a:r>
              <a:rPr lang="cs-CZ" sz="2800" dirty="0">
                <a:solidFill>
                  <a:schemeClr val="tx1"/>
                </a:solidFill>
              </a:rPr>
              <a:t>máme tu JARO! A k němu patří hlavně MLÁĎÁTKA. </a:t>
            </a:r>
            <a:r>
              <a:rPr lang="cs-CZ" sz="2800" dirty="0">
                <a:solidFill>
                  <a:schemeClr val="tx1"/>
                </a:solidFill>
                <a:sym typeface="Wingdings" panose="05000000000000000000" pitchFamily="2" charset="2"/>
              </a:rPr>
              <a:t></a:t>
            </a:r>
            <a:r>
              <a:rPr lang="cs-CZ" sz="2800" dirty="0">
                <a:solidFill>
                  <a:schemeClr val="tx1"/>
                </a:solidFill>
              </a:rPr>
              <a:t/>
            </a:r>
            <a:br>
              <a:rPr lang="cs-CZ" sz="2800" dirty="0">
                <a:solidFill>
                  <a:schemeClr val="tx1"/>
                </a:solidFill>
              </a:rPr>
            </a:br>
            <a:r>
              <a:rPr lang="cs-CZ" sz="2800" dirty="0">
                <a:solidFill>
                  <a:schemeClr val="tx1"/>
                </a:solidFill>
              </a:rPr>
              <a:t/>
            </a:r>
            <a:br>
              <a:rPr lang="cs-CZ" sz="2800" dirty="0">
                <a:solidFill>
                  <a:schemeClr val="tx1"/>
                </a:solidFill>
              </a:rPr>
            </a:br>
            <a:r>
              <a:rPr lang="cs-CZ" sz="2800" dirty="0">
                <a:solidFill>
                  <a:schemeClr val="tx1"/>
                </a:solidFill>
              </a:rPr>
              <a:t>Pojďte se je s námi naučit a zopakovat.</a:t>
            </a:r>
            <a:br>
              <a:rPr lang="cs-CZ" sz="2800" dirty="0">
                <a:solidFill>
                  <a:schemeClr val="tx1"/>
                </a:solidFill>
              </a:rPr>
            </a:br>
            <a:r>
              <a:rPr lang="cs-CZ" sz="2800" dirty="0">
                <a:solidFill>
                  <a:schemeClr val="tx1"/>
                </a:solidFill>
              </a:rPr>
              <a:t/>
            </a:r>
            <a:br>
              <a:rPr lang="cs-CZ" sz="2800" dirty="0">
                <a:solidFill>
                  <a:schemeClr val="tx1"/>
                </a:solidFill>
              </a:rPr>
            </a:br>
            <a:r>
              <a:rPr lang="cs-CZ" sz="2800" dirty="0">
                <a:solidFill>
                  <a:schemeClr val="tx1"/>
                </a:solidFill>
              </a:rPr>
              <a:t>Poproste maminku, tatínka, babičku, dědečka nebo brášku a sestřičku, aby vám s úkoly pomohli.</a:t>
            </a:r>
            <a:br>
              <a:rPr lang="cs-CZ" sz="2800" dirty="0">
                <a:solidFill>
                  <a:schemeClr val="tx1"/>
                </a:solidFill>
              </a:rPr>
            </a:br>
            <a:r>
              <a:rPr lang="cs-CZ" sz="2800" dirty="0">
                <a:solidFill>
                  <a:schemeClr val="tx1"/>
                </a:solidFill>
              </a:rPr>
              <a:t/>
            </a:r>
            <a:br>
              <a:rPr lang="cs-CZ" sz="2800" dirty="0">
                <a:solidFill>
                  <a:schemeClr val="tx1"/>
                </a:solidFill>
              </a:rPr>
            </a:br>
            <a:r>
              <a:rPr lang="cs-CZ" sz="2800" dirty="0">
                <a:solidFill>
                  <a:schemeClr val="tx1"/>
                </a:solidFill>
              </a:rPr>
              <a:t>Společně si třeba zazpívejte, povězte pohádku, řekněte básničku, uhodněte hádanku nebo vyrobte zvířátko…</a:t>
            </a:r>
            <a:br>
              <a:rPr lang="cs-CZ" sz="2800" dirty="0">
                <a:solidFill>
                  <a:schemeClr val="tx1"/>
                </a:solidFill>
              </a:rPr>
            </a:br>
            <a:r>
              <a:rPr lang="cs-CZ" sz="2800" dirty="0">
                <a:solidFill>
                  <a:schemeClr val="tx1"/>
                </a:solidFill>
              </a:rPr>
              <a:t/>
            </a:r>
            <a:br>
              <a:rPr lang="cs-CZ" sz="2800" dirty="0">
                <a:solidFill>
                  <a:schemeClr val="tx1"/>
                </a:solidFill>
              </a:rPr>
            </a:br>
            <a:r>
              <a:rPr lang="cs-CZ" sz="2800" dirty="0">
                <a:solidFill>
                  <a:schemeClr val="tx1"/>
                </a:solidFill>
              </a:rPr>
              <a:t>Už se na Vás moc těšíme! </a:t>
            </a:r>
            <a:r>
              <a:rPr lang="cs-CZ" sz="2800" dirty="0">
                <a:solidFill>
                  <a:schemeClr val="tx1"/>
                </a:solidFill>
                <a:sym typeface="Wingdings" panose="05000000000000000000" pitchFamily="2" charset="2"/>
              </a:rPr>
              <a:t> </a:t>
            </a:r>
            <a:endParaRPr lang="cs-CZ" sz="2800" dirty="0">
              <a:solidFill>
                <a:schemeClr val="tx1"/>
              </a:solidFill>
            </a:endParaRPr>
          </a:p>
        </p:txBody>
      </p:sp>
    </p:spTree>
    <p:extLst>
      <p:ext uri="{BB962C8B-B14F-4D97-AF65-F5344CB8AC3E}">
        <p14:creationId xmlns:p14="http://schemas.microsoft.com/office/powerpoint/2010/main" val="307292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8F28F71-DE64-4F1F-B118-F1616AFD508F}"/>
              </a:ext>
            </a:extLst>
          </p:cNvPr>
          <p:cNvSpPr>
            <a:spLocks noGrp="1"/>
          </p:cNvSpPr>
          <p:nvPr>
            <p:ph type="title"/>
          </p:nvPr>
        </p:nvSpPr>
        <p:spPr>
          <a:xfrm>
            <a:off x="997878" y="83820"/>
            <a:ext cx="9875520" cy="1356360"/>
          </a:xfrm>
        </p:spPr>
        <p:txBody>
          <a:bodyPr/>
          <a:lstStyle/>
          <a:p>
            <a:r>
              <a:rPr lang="cs-CZ" dirty="0"/>
              <a:t>Přečtěte si pohádku „O ztracené slepičce“</a:t>
            </a:r>
          </a:p>
        </p:txBody>
      </p:sp>
      <p:sp>
        <p:nvSpPr>
          <p:cNvPr id="3" name="Zástupný symbol pro obsah 2">
            <a:extLst>
              <a:ext uri="{FF2B5EF4-FFF2-40B4-BE49-F238E27FC236}">
                <a16:creationId xmlns:a16="http://schemas.microsoft.com/office/drawing/2014/main" xmlns="" id="{AB3DCC0D-6311-4C43-A538-4C651F25DE5D}"/>
              </a:ext>
            </a:extLst>
          </p:cNvPr>
          <p:cNvSpPr>
            <a:spLocks noGrp="1"/>
          </p:cNvSpPr>
          <p:nvPr>
            <p:ph idx="1"/>
          </p:nvPr>
        </p:nvSpPr>
        <p:spPr>
          <a:xfrm>
            <a:off x="550606" y="816077"/>
            <a:ext cx="10992465" cy="5545394"/>
          </a:xfrm>
        </p:spPr>
        <p:txBody>
          <a:bodyPr>
            <a:normAutofit fontScale="92500" lnSpcReduction="10000"/>
          </a:bodyPr>
          <a:lstStyle/>
          <a:p>
            <a:pPr marL="45720" indent="0">
              <a:buNone/>
            </a:pPr>
            <a:endParaRPr lang="cs-CZ" dirty="0">
              <a:solidFill>
                <a:schemeClr val="tx1"/>
              </a:solidFill>
            </a:endParaRPr>
          </a:p>
          <a:p>
            <a:pPr marL="45720" indent="0" algn="just">
              <a:buNone/>
            </a:pPr>
            <a:r>
              <a:rPr lang="cs-CZ" dirty="0">
                <a:solidFill>
                  <a:schemeClr val="tx1"/>
                </a:solidFill>
              </a:rPr>
              <a:t>Adélčina maminka každé ráno vypouštěla z kurníku slepice. Adélka jim nasypala zrní a posbírala čerstvá vajíčka. Mezitím, co slepice zobaly, je Adélka počítala. Slepiček bylo dohromady deset a jeden kohout. „Jedna, dvě, tři, čtyři, pět, šest, sedm, osm, devět...“  „Maminko, jedna slepička chybí! Je jich jenom devět!“  „Ano, máš pravdu, Adélko! Snad ji neodnesla kuna, nebo liška!“ povídala ustaraně maminka. A hledaly a hledaly. V kurníku nebyla, na zahrádku neutekla. „Puťa, puťa!“ volala ztracenou slepičku maminka i s Adélkou. Volaly, hledaly, ale ztracená slepička nikde. „Maminko, možná že jenom někde spinká. Jenom počkej, já ji najdu!“ řekla smutně Adélka a rozplakala se. Po slepičce jako by se zem slehla. Mezitím uběhlo několik dní. Tatínek koupil novou slepičku, celou bílou. Adélka jí dala jméno Jůlinka.</a:t>
            </a:r>
          </a:p>
          <a:p>
            <a:pPr marL="45720" indent="0" algn="just">
              <a:buNone/>
            </a:pPr>
            <a:r>
              <a:rPr lang="cs-CZ" dirty="0">
                <a:solidFill>
                  <a:schemeClr val="tx1"/>
                </a:solidFill>
              </a:rPr>
              <a:t>„Kykyryký,“ kokrhá kohoutek venku na dvorku a vítá nový den. Bylo ráno a Adélka sypala zrní slepičkám a nalila jim čerstvou vodu do korýtka. Než zrní sezobaly, Adélka je stihla pokaždé spočítat. Bylo jich i s Jůlinkou deset, tak jak to má být. Najednou Adélka zpozorněla. Uslyšela zdálky nějaký zvuk. Bylo to pípání. „Píp, píp, píp,“ ozývalo se odněkud ze stodoly. Adélka šla za pípáním. A nechtělo se jí věřit, co tam nahoře v seně našla! Ztracenou slepičku. Ale slepička nebyla sama, měla tam i malá kuřátka! Do stodoly se šla schovat, aby tam svá kuřátka mohla v klidu vysedět. </a:t>
            </a:r>
          </a:p>
          <a:p>
            <a:pPr marL="45720" indent="0" algn="just">
              <a:buNone/>
            </a:pPr>
            <a:r>
              <a:rPr lang="cs-CZ" dirty="0">
                <a:solidFill>
                  <a:schemeClr val="tx1"/>
                </a:solidFill>
              </a:rPr>
              <a:t>„Taková slepice sedí na vejcích tři týdny a přitom skoro vůbec nejí a nepije," vysvětloval Adélce tatínek. A tak se každé ráno ozývalo kromě kohoutího „kykyryký,“ také „kvok, kvok, kvok,“ to když slepičí máma svolávala své děti. Dokážete, milé děti, spočítat všechny slepičky i s kohoutem a kuřátky? Adélka se to brzy naučila a určitě se to naučíte i vy! A nezapomeňte na Jůlinku!</a:t>
            </a:r>
          </a:p>
          <a:p>
            <a:endParaRPr lang="cs-CZ" dirty="0"/>
          </a:p>
        </p:txBody>
      </p:sp>
    </p:spTree>
    <p:extLst>
      <p:ext uri="{BB962C8B-B14F-4D97-AF65-F5344CB8AC3E}">
        <p14:creationId xmlns:p14="http://schemas.microsoft.com/office/powerpoint/2010/main" val="20876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BC94DEA-B9FD-4001-B08E-46DBB2466C4D}"/>
              </a:ext>
            </a:extLst>
          </p:cNvPr>
          <p:cNvSpPr>
            <a:spLocks noGrp="1"/>
          </p:cNvSpPr>
          <p:nvPr>
            <p:ph type="title"/>
          </p:nvPr>
        </p:nvSpPr>
        <p:spPr/>
        <p:txBody>
          <a:bodyPr/>
          <a:lstStyle/>
          <a:p>
            <a:r>
              <a:rPr lang="cs-CZ" dirty="0"/>
              <a:t>Najdi cestu k mamince podle vzoru</a:t>
            </a:r>
          </a:p>
        </p:txBody>
      </p:sp>
      <p:pic>
        <p:nvPicPr>
          <p:cNvPr id="1026" name="Picture 2" descr="https://i.pinimg.com/564x/20/19/db/2019db09a125077ebac0f76f880f4d34.jpg">
            <a:extLst>
              <a:ext uri="{FF2B5EF4-FFF2-40B4-BE49-F238E27FC236}">
                <a16:creationId xmlns:a16="http://schemas.microsoft.com/office/drawing/2014/main" xmlns="" id="{0563ACF8-1D02-4973-BAB1-9D15AFCEB42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28" t="10826" r="4400" b="24767"/>
          <a:stretch/>
        </p:blipFill>
        <p:spPr bwMode="auto">
          <a:xfrm>
            <a:off x="3346883" y="1767613"/>
            <a:ext cx="4057094" cy="47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5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B684E4E-B262-4493-B158-1BE70C1D0399}"/>
              </a:ext>
            </a:extLst>
          </p:cNvPr>
          <p:cNvSpPr>
            <a:spLocks noGrp="1"/>
          </p:cNvSpPr>
          <p:nvPr>
            <p:ph type="title"/>
          </p:nvPr>
        </p:nvSpPr>
        <p:spPr/>
        <p:txBody>
          <a:bodyPr/>
          <a:lstStyle/>
          <a:p>
            <a:r>
              <a:rPr lang="cs-CZ" dirty="0"/>
              <a:t>Co vidíš na obrázku? Najdeš rozdíl? </a:t>
            </a:r>
          </a:p>
        </p:txBody>
      </p:sp>
      <p:pic>
        <p:nvPicPr>
          <p:cNvPr id="5" name="Zástupný symbol pro obsah 4">
            <a:extLst>
              <a:ext uri="{FF2B5EF4-FFF2-40B4-BE49-F238E27FC236}">
                <a16:creationId xmlns:a16="http://schemas.microsoft.com/office/drawing/2014/main" xmlns="" id="{EDB7D378-6AE5-40D4-AC5A-89103B159F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35" r="9406" b="7409"/>
          <a:stretch/>
        </p:blipFill>
        <p:spPr>
          <a:xfrm>
            <a:off x="1517766" y="1593449"/>
            <a:ext cx="3838006" cy="4813032"/>
          </a:xfrm>
        </p:spPr>
      </p:pic>
      <p:pic>
        <p:nvPicPr>
          <p:cNvPr id="6" name="Zástupný symbol pro obsah 12">
            <a:extLst>
              <a:ext uri="{FF2B5EF4-FFF2-40B4-BE49-F238E27FC236}">
                <a16:creationId xmlns:a16="http://schemas.microsoft.com/office/drawing/2014/main" xmlns="" id="{23D43A3D-8B6E-4131-B079-37A0B47A36D0}"/>
              </a:ext>
            </a:extLst>
          </p:cNvPr>
          <p:cNvPicPr>
            <a:picLocks noChangeAspect="1"/>
          </p:cNvPicPr>
          <p:nvPr/>
        </p:nvPicPr>
        <p:blipFill rotWithShape="1">
          <a:blip r:embed="rId3">
            <a:extLst>
              <a:ext uri="{28A0092B-C50C-407E-A947-70E740481C1C}">
                <a14:useLocalDpi xmlns:a14="http://schemas.microsoft.com/office/drawing/2010/main" val="0"/>
              </a:ext>
            </a:extLst>
          </a:blip>
          <a:srcRect l="314" t="11064" r="3830" b="9416"/>
          <a:stretch/>
        </p:blipFill>
        <p:spPr>
          <a:xfrm>
            <a:off x="6096000" y="1563483"/>
            <a:ext cx="4290726" cy="4842998"/>
          </a:xfrm>
          <a:prstGeom prst="rect">
            <a:avLst/>
          </a:prstGeom>
        </p:spPr>
      </p:pic>
    </p:spTree>
    <p:extLst>
      <p:ext uri="{BB962C8B-B14F-4D97-AF65-F5344CB8AC3E}">
        <p14:creationId xmlns:p14="http://schemas.microsoft.com/office/powerpoint/2010/main" val="309982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76BBF8E-C7F2-4088-93B1-654F38AC387F}"/>
              </a:ext>
            </a:extLst>
          </p:cNvPr>
          <p:cNvSpPr>
            <a:spLocks noGrp="1"/>
          </p:cNvSpPr>
          <p:nvPr>
            <p:ph type="title"/>
          </p:nvPr>
        </p:nvSpPr>
        <p:spPr/>
        <p:txBody>
          <a:bodyPr/>
          <a:lstStyle/>
          <a:p>
            <a:r>
              <a:rPr lang="cs-CZ" dirty="0"/>
              <a:t>Poslechni si básničku</a:t>
            </a:r>
          </a:p>
        </p:txBody>
      </p:sp>
      <p:sp>
        <p:nvSpPr>
          <p:cNvPr id="3" name="Zástupný symbol pro obsah 2">
            <a:extLst>
              <a:ext uri="{FF2B5EF4-FFF2-40B4-BE49-F238E27FC236}">
                <a16:creationId xmlns:a16="http://schemas.microsoft.com/office/drawing/2014/main" xmlns="" id="{8CB71347-04E6-4C95-8C6F-A8DFAD38070F}"/>
              </a:ext>
            </a:extLst>
          </p:cNvPr>
          <p:cNvSpPr>
            <a:spLocks noGrp="1"/>
          </p:cNvSpPr>
          <p:nvPr>
            <p:ph idx="1"/>
          </p:nvPr>
        </p:nvSpPr>
        <p:spPr/>
        <p:txBody>
          <a:bodyPr>
            <a:normAutofit fontScale="77500" lnSpcReduction="20000"/>
          </a:bodyPr>
          <a:lstStyle/>
          <a:p>
            <a:pPr marL="45720" indent="0">
              <a:buNone/>
            </a:pPr>
            <a:r>
              <a:rPr lang="cs-CZ" sz="2400" b="1" dirty="0">
                <a:solidFill>
                  <a:schemeClr val="tx1"/>
                </a:solidFill>
              </a:rPr>
              <a:t>Jsme veselá zvířátka, máme malá mláďátka.</a:t>
            </a:r>
            <a:br>
              <a:rPr lang="cs-CZ" sz="2400" b="1" dirty="0">
                <a:solidFill>
                  <a:schemeClr val="tx1"/>
                </a:solidFill>
              </a:rPr>
            </a:br>
            <a:r>
              <a:rPr lang="cs-CZ" sz="2400" b="1" dirty="0">
                <a:solidFill>
                  <a:schemeClr val="tx1"/>
                </a:solidFill>
              </a:rPr>
              <a:t>Pojďte hrát a zpívat, děti, pohádka k nám hned přiletí.</a:t>
            </a:r>
          </a:p>
          <a:p>
            <a:pPr marL="45720" indent="0">
              <a:buNone/>
            </a:pPr>
            <a:r>
              <a:rPr lang="cs-CZ" sz="2400" b="1" dirty="0">
                <a:solidFill>
                  <a:schemeClr val="tx1"/>
                </a:solidFill>
              </a:rPr>
              <a:t>Já jsem máma kravička, pro všechny mám dost mlíčka.</a:t>
            </a:r>
            <a:br>
              <a:rPr lang="cs-CZ" sz="2400" b="1" dirty="0">
                <a:solidFill>
                  <a:schemeClr val="tx1"/>
                </a:solidFill>
              </a:rPr>
            </a:br>
            <a:r>
              <a:rPr lang="cs-CZ" sz="2400" b="1" dirty="0">
                <a:solidFill>
                  <a:schemeClr val="tx1"/>
                </a:solidFill>
              </a:rPr>
              <a:t>Moje malé telátko doroste mě zakrátko.</a:t>
            </a:r>
          </a:p>
          <a:p>
            <a:pPr marL="45720" indent="0">
              <a:buNone/>
            </a:pPr>
            <a:r>
              <a:rPr lang="cs-CZ" sz="2400" b="1" dirty="0">
                <a:solidFill>
                  <a:schemeClr val="tx1"/>
                </a:solidFill>
              </a:rPr>
              <a:t>Já ovečka máma jsem, s jehňátky se </a:t>
            </a:r>
            <a:r>
              <a:rPr lang="cs-CZ" sz="2400" b="1" dirty="0" err="1">
                <a:solidFill>
                  <a:schemeClr val="tx1"/>
                </a:solidFill>
              </a:rPr>
              <a:t>napasem</a:t>
            </a:r>
            <a:r>
              <a:rPr lang="cs-CZ" sz="2400" b="1" dirty="0">
                <a:solidFill>
                  <a:schemeClr val="tx1"/>
                </a:solidFill>
              </a:rPr>
              <a:t>.</a:t>
            </a:r>
            <a:br>
              <a:rPr lang="cs-CZ" sz="2400" b="1" dirty="0">
                <a:solidFill>
                  <a:schemeClr val="tx1"/>
                </a:solidFill>
              </a:rPr>
            </a:br>
            <a:r>
              <a:rPr lang="cs-CZ" sz="2400" b="1" dirty="0">
                <a:solidFill>
                  <a:schemeClr val="tx1"/>
                </a:solidFill>
              </a:rPr>
              <a:t>Z naší ostříhané vlny pletou dětem svetry mámy.</a:t>
            </a:r>
          </a:p>
          <a:p>
            <a:pPr marL="45720" indent="0">
              <a:buNone/>
            </a:pPr>
            <a:r>
              <a:rPr lang="cs-CZ" sz="2400" b="1" dirty="0">
                <a:solidFill>
                  <a:schemeClr val="tx1"/>
                </a:solidFill>
              </a:rPr>
              <a:t>Já jsem bílá kachnička, čeřím vlny rybníčka.</a:t>
            </a:r>
            <a:br>
              <a:rPr lang="cs-CZ" sz="2400" b="1" dirty="0">
                <a:solidFill>
                  <a:schemeClr val="tx1"/>
                </a:solidFill>
              </a:rPr>
            </a:br>
            <a:r>
              <a:rPr lang="cs-CZ" sz="2400" b="1" dirty="0">
                <a:solidFill>
                  <a:schemeClr val="tx1"/>
                </a:solidFill>
              </a:rPr>
              <a:t>Se žlutými kachňátky </a:t>
            </a:r>
            <a:r>
              <a:rPr lang="cs-CZ" sz="2400" b="1" dirty="0" err="1">
                <a:solidFill>
                  <a:schemeClr val="tx1"/>
                </a:solidFill>
              </a:rPr>
              <a:t>plujem</a:t>
            </a:r>
            <a:r>
              <a:rPr lang="cs-CZ" sz="2400" b="1" dirty="0">
                <a:solidFill>
                  <a:schemeClr val="tx1"/>
                </a:solidFill>
              </a:rPr>
              <a:t> tam a nazpátky.</a:t>
            </a:r>
          </a:p>
          <a:p>
            <a:pPr marL="45720" indent="0">
              <a:buNone/>
            </a:pPr>
            <a:r>
              <a:rPr lang="cs-CZ" sz="2400" b="1" dirty="0">
                <a:solidFill>
                  <a:schemeClr val="tx1"/>
                </a:solidFill>
              </a:rPr>
              <a:t>Já, kropenatá slepička, snesu bílá vajíčka.</a:t>
            </a:r>
            <a:br>
              <a:rPr lang="cs-CZ" sz="2400" b="1" dirty="0">
                <a:solidFill>
                  <a:schemeClr val="tx1"/>
                </a:solidFill>
              </a:rPr>
            </a:br>
            <a:r>
              <a:rPr lang="cs-CZ" sz="2400" b="1" dirty="0">
                <a:solidFill>
                  <a:schemeClr val="tx1"/>
                </a:solidFill>
              </a:rPr>
              <a:t>Má vylíhlá mláďátka jsou roztomilá kuřátka.</a:t>
            </a:r>
          </a:p>
          <a:p>
            <a:pPr marL="45720" indent="0">
              <a:buNone/>
            </a:pPr>
            <a:r>
              <a:rPr lang="cs-CZ" sz="2400" b="1" dirty="0">
                <a:solidFill>
                  <a:schemeClr val="tx1"/>
                </a:solidFill>
              </a:rPr>
              <a:t>Já jsem kobylka hnědá, můj pán mě osedlá.</a:t>
            </a:r>
            <a:br>
              <a:rPr lang="cs-CZ" sz="2400" b="1" dirty="0">
                <a:solidFill>
                  <a:schemeClr val="tx1"/>
                </a:solidFill>
              </a:rPr>
            </a:br>
            <a:r>
              <a:rPr lang="cs-CZ" sz="2400" b="1" dirty="0">
                <a:solidFill>
                  <a:schemeClr val="tx1"/>
                </a:solidFill>
              </a:rPr>
              <a:t>Povozím ho po lese, hříbě hlavou zatřese.</a:t>
            </a:r>
          </a:p>
          <a:p>
            <a:pPr marL="45720" indent="0">
              <a:buNone/>
            </a:pPr>
            <a:r>
              <a:rPr lang="cs-CZ" sz="2400" b="1" dirty="0">
                <a:solidFill>
                  <a:schemeClr val="tx1"/>
                </a:solidFill>
              </a:rPr>
              <a:t>Já jsem velký pejsek Rek, na zlé lidi mívám vztek.</a:t>
            </a:r>
            <a:br>
              <a:rPr lang="cs-CZ" sz="2400" b="1" dirty="0">
                <a:solidFill>
                  <a:schemeClr val="tx1"/>
                </a:solidFill>
              </a:rPr>
            </a:br>
            <a:r>
              <a:rPr lang="cs-CZ" sz="2400" b="1" dirty="0">
                <a:solidFill>
                  <a:schemeClr val="tx1"/>
                </a:solidFill>
              </a:rPr>
              <a:t>Hlídám statek velmi rád, jsem zvířátek kamarád.</a:t>
            </a:r>
          </a:p>
          <a:p>
            <a:endParaRPr lang="cs-CZ" dirty="0"/>
          </a:p>
        </p:txBody>
      </p:sp>
      <p:pic>
        <p:nvPicPr>
          <p:cNvPr id="7170" name="Picture 2" descr="Zobrazit zdrojový obrázek">
            <a:extLst>
              <a:ext uri="{FF2B5EF4-FFF2-40B4-BE49-F238E27FC236}">
                <a16:creationId xmlns:a16="http://schemas.microsoft.com/office/drawing/2014/main" xmlns="" id="{B7BA018A-888E-4688-A33B-22F86F9EF7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01" r="2357"/>
          <a:stretch/>
        </p:blipFill>
        <p:spPr bwMode="auto">
          <a:xfrm>
            <a:off x="7125831" y="2132200"/>
            <a:ext cx="3890040" cy="3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4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00282D7-88C3-4D6A-A490-32410218CC42}"/>
              </a:ext>
            </a:extLst>
          </p:cNvPr>
          <p:cNvSpPr>
            <a:spLocks noGrp="1"/>
          </p:cNvSpPr>
          <p:nvPr>
            <p:ph type="title"/>
          </p:nvPr>
        </p:nvSpPr>
        <p:spPr/>
        <p:txBody>
          <a:bodyPr/>
          <a:lstStyle/>
          <a:p>
            <a:pPr algn="ctr"/>
            <a:r>
              <a:rPr lang="cs-CZ" dirty="0"/>
              <a:t>Pojmenuj zvířátka a popiš jakou mají na obrázku barvu.</a:t>
            </a:r>
          </a:p>
        </p:txBody>
      </p:sp>
      <p:pic>
        <p:nvPicPr>
          <p:cNvPr id="4098" name="Picture 2" descr="Zobrazit zdrojový obrázek">
            <a:extLst>
              <a:ext uri="{FF2B5EF4-FFF2-40B4-BE49-F238E27FC236}">
                <a16:creationId xmlns:a16="http://schemas.microsoft.com/office/drawing/2014/main" xmlns="" id="{E22F9794-05FC-4545-BF8B-DC9E1CE237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627" y="2057400"/>
            <a:ext cx="813140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4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0B6494F-E220-48E6-8321-870318945EE0}"/>
              </a:ext>
            </a:extLst>
          </p:cNvPr>
          <p:cNvSpPr>
            <a:spLocks noGrp="1"/>
          </p:cNvSpPr>
          <p:nvPr>
            <p:ph type="title"/>
          </p:nvPr>
        </p:nvSpPr>
        <p:spPr/>
        <p:txBody>
          <a:bodyPr/>
          <a:lstStyle/>
          <a:p>
            <a:r>
              <a:rPr lang="cs-CZ" dirty="0"/>
              <a:t>Řekněte si básničku a protáhni tělo </a:t>
            </a:r>
            <a:r>
              <a:rPr lang="cs-CZ" dirty="0">
                <a:sym typeface="Wingdings" panose="05000000000000000000" pitchFamily="2" charset="2"/>
              </a:rPr>
              <a:t></a:t>
            </a:r>
            <a:endParaRPr lang="cs-CZ" dirty="0"/>
          </a:p>
        </p:txBody>
      </p:sp>
      <p:pic>
        <p:nvPicPr>
          <p:cNvPr id="4" name="Zástupný symbol pro obsah 3">
            <a:extLst>
              <a:ext uri="{FF2B5EF4-FFF2-40B4-BE49-F238E27FC236}">
                <a16:creationId xmlns:a16="http://schemas.microsoft.com/office/drawing/2014/main" xmlns="" id="{D1C13DA2-1A88-498C-9312-1FBD1F194ED6}"/>
              </a:ext>
            </a:extLst>
          </p:cNvPr>
          <p:cNvPicPr>
            <a:picLocks noGrp="1"/>
          </p:cNvPicPr>
          <p:nvPr>
            <p:ph idx="1"/>
          </p:nvPr>
        </p:nvPicPr>
        <p:blipFill rotWithShape="1">
          <a:blip r:embed="rId2"/>
          <a:srcRect l="30027" t="21400" r="29630" b="43562"/>
          <a:stretch/>
        </p:blipFill>
        <p:spPr bwMode="auto">
          <a:xfrm>
            <a:off x="1538515" y="1553029"/>
            <a:ext cx="8345896" cy="4855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016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24B85C2-6431-42F4-A808-6FAFCC91592D}"/>
              </a:ext>
            </a:extLst>
          </p:cNvPr>
          <p:cNvSpPr>
            <a:spLocks noGrp="1"/>
          </p:cNvSpPr>
          <p:nvPr>
            <p:ph type="title"/>
          </p:nvPr>
        </p:nvSpPr>
        <p:spPr>
          <a:xfrm>
            <a:off x="867228" y="202496"/>
            <a:ext cx="9875520" cy="1356360"/>
          </a:xfrm>
        </p:spPr>
        <p:txBody>
          <a:bodyPr/>
          <a:lstStyle/>
          <a:p>
            <a:r>
              <a:rPr lang="cs-CZ" dirty="0"/>
              <a:t>Hádej, hádej, co je to?</a:t>
            </a:r>
          </a:p>
        </p:txBody>
      </p:sp>
      <p:pic>
        <p:nvPicPr>
          <p:cNvPr id="6146" name="Picture 2" descr="https://i.pinimg.com/564x/8e/e8/1a/8ee81a9ab6e63c1c986d1a667deb0523.jpg">
            <a:extLst>
              <a:ext uri="{FF2B5EF4-FFF2-40B4-BE49-F238E27FC236}">
                <a16:creationId xmlns:a16="http://schemas.microsoft.com/office/drawing/2014/main" xmlns="" id="{0142ACEE-AEC6-4F58-ABD1-E59E38CF73A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88" t="2509" r="52113" b="5217"/>
          <a:stretch/>
        </p:blipFill>
        <p:spPr bwMode="auto">
          <a:xfrm>
            <a:off x="1053949" y="1198880"/>
            <a:ext cx="3554705" cy="5456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8e/e8/1a/8ee81a9ab6e63c1c986d1a667deb0523.jpg">
            <a:extLst>
              <a:ext uri="{FF2B5EF4-FFF2-40B4-BE49-F238E27FC236}">
                <a16:creationId xmlns:a16="http://schemas.microsoft.com/office/drawing/2014/main" xmlns="" id="{8F6A5234-2B0C-4E5F-8926-4424C9643A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52" t="5728" r="3749" b="5342"/>
          <a:stretch/>
        </p:blipFill>
        <p:spPr bwMode="auto">
          <a:xfrm>
            <a:off x="6441440" y="489476"/>
            <a:ext cx="4167901" cy="616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6813"/>
      </p:ext>
    </p:extLst>
  </p:cSld>
  <p:clrMapOvr>
    <a:masterClrMapping/>
  </p:clrMapOvr>
</p:sld>
</file>

<file path=ppt/theme/theme1.xml><?xml version="1.0" encoding="utf-8"?>
<a:theme xmlns:a="http://schemas.openxmlformats.org/drawingml/2006/main" name="Základ">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TM03457444[[fn=Základ]]</Template>
  <TotalTime>115</TotalTime>
  <Words>279</Words>
  <Application>Microsoft Office PowerPoint</Application>
  <PresentationFormat>Širokoúhlá obrazovka</PresentationFormat>
  <Paragraphs>39</Paragraphs>
  <Slides>16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vt:i4>
      </vt:variant>
    </vt:vector>
  </HeadingPairs>
  <TitlesOfParts>
    <vt:vector size="19" baseType="lpstr">
      <vt:lpstr>Corbel</vt:lpstr>
      <vt:lpstr>Wingdings</vt:lpstr>
      <vt:lpstr>Základ</vt:lpstr>
      <vt:lpstr>ZVÍŘÁTKA A MLÁĎATA</vt:lpstr>
      <vt:lpstr>Milé děti, </vt:lpstr>
      <vt:lpstr>Přečtěte si pohádku „O ztracené slepičce“</vt:lpstr>
      <vt:lpstr>Najdi cestu k mamince podle vzoru</vt:lpstr>
      <vt:lpstr>Co vidíš na obrázku? Najdeš rozdíl? </vt:lpstr>
      <vt:lpstr>Poslechni si básničku</vt:lpstr>
      <vt:lpstr>Pojmenuj zvířátka a popiš jakou mají na obrázku barvu.</vt:lpstr>
      <vt:lpstr>Řekněte si básničku a protáhni tělo </vt:lpstr>
      <vt:lpstr>Hádej, hádej, co je to?</vt:lpstr>
      <vt:lpstr>Zkuste si s Brumíkem vyrobit těsto a vymodelovat oblíbené zvířátko  (variantou může být plastelína)</vt:lpstr>
      <vt:lpstr>Prezentace aplikace PowerPoint</vt:lpstr>
      <vt:lpstr>Vyrob si kuřátko – zápich do květináče</vt:lpstr>
      <vt:lpstr>Najdeš správný stín a pojmenuješ zvířátka? Znáš jejich mláďátka? </vt:lpstr>
      <vt:lpstr>Na závěr si můžete zazpívat a zatancovat</vt:lpstr>
      <vt:lpstr>Prezentace aplikace PowerPoint</vt:lpstr>
      <vt:lpstr>Omalovánka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ZVÍŘÁTKA A MLÁĎATA</dc:title>
  <dc:creator>mskap</dc:creator>
  <cp:lastModifiedBy>Štěpán Horáček</cp:lastModifiedBy>
  <cp:revision>14</cp:revision>
  <dcterms:created xsi:type="dcterms:W3CDTF">2021-03-22T09:13:13Z</dcterms:created>
  <dcterms:modified xsi:type="dcterms:W3CDTF">2021-03-22T12:43:57Z</dcterms:modified>
</cp:coreProperties>
</file>